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Montserrat"/>
      <p:regular r:id="rId47"/>
      <p:bold r:id="rId48"/>
      <p:italic r:id="rId49"/>
      <p:boldItalic r:id="rId50"/>
    </p:embeddedFont>
    <p:embeddedFont>
      <p:font typeface="Montserrat Medium"/>
      <p:regular r:id="rId51"/>
      <p:bold r:id="rId52"/>
      <p:italic r:id="rId53"/>
      <p:boldItalic r:id="rId54"/>
    </p:embeddedFont>
    <p:embeddedFont>
      <p:font typeface="Montserrat ExtraLight"/>
      <p:regular r:id="rId55"/>
      <p:bold r:id="rId56"/>
      <p:italic r:id="rId57"/>
      <p:boldItalic r:id="rId58"/>
    </p:embeddedFont>
    <p:embeddedFont>
      <p:font typeface="Anybody SemiBold"/>
      <p:regular r:id="rId59"/>
      <p:bold r:id="rId60"/>
      <p:italic r:id="rId61"/>
      <p:boldItalic r:id="rId62"/>
    </p:embeddedFont>
    <p:embeddedFont>
      <p:font typeface="Montserrat ExtraBold"/>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5" roundtripDataSignature="AMtx7miVdLV5HmojkXEVwDOkpB3sHJcA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AnybodySemiBold-boldItalic.fntdata"/><Relationship Id="rId61" Type="http://schemas.openxmlformats.org/officeDocument/2006/relationships/font" Target="fonts/AnybodySemiBold-italic.fntdata"/><Relationship Id="rId20" Type="http://schemas.openxmlformats.org/officeDocument/2006/relationships/slide" Target="slides/slide16.xml"/><Relationship Id="rId64" Type="http://schemas.openxmlformats.org/officeDocument/2006/relationships/font" Target="fonts/MontserratExtraBold-boldItalic.fntdata"/><Relationship Id="rId63" Type="http://schemas.openxmlformats.org/officeDocument/2006/relationships/font" Target="fonts/MontserratExtraBold-bold.fntdata"/><Relationship Id="rId22" Type="http://schemas.openxmlformats.org/officeDocument/2006/relationships/slide" Target="slides/slide18.xml"/><Relationship Id="rId21" Type="http://schemas.openxmlformats.org/officeDocument/2006/relationships/slide" Target="slides/slide17.xml"/><Relationship Id="rId65"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AnybodySemiBold-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Medium-regular.fntdata"/><Relationship Id="rId50" Type="http://schemas.openxmlformats.org/officeDocument/2006/relationships/font" Target="fonts/Montserrat-boldItalic.fntdata"/><Relationship Id="rId53" Type="http://schemas.openxmlformats.org/officeDocument/2006/relationships/font" Target="fonts/MontserratMedium-italic.fntdata"/><Relationship Id="rId52" Type="http://schemas.openxmlformats.org/officeDocument/2006/relationships/font" Target="fonts/MontserratMedium-bold.fntdata"/><Relationship Id="rId11" Type="http://schemas.openxmlformats.org/officeDocument/2006/relationships/slide" Target="slides/slide7.xml"/><Relationship Id="rId55" Type="http://schemas.openxmlformats.org/officeDocument/2006/relationships/font" Target="fonts/MontserratExtraLight-regular.fntdata"/><Relationship Id="rId10" Type="http://schemas.openxmlformats.org/officeDocument/2006/relationships/slide" Target="slides/slide6.xml"/><Relationship Id="rId54" Type="http://schemas.openxmlformats.org/officeDocument/2006/relationships/font" Target="fonts/MontserratMedium-boldItalic.fntdata"/><Relationship Id="rId13" Type="http://schemas.openxmlformats.org/officeDocument/2006/relationships/slide" Target="slides/slide9.xml"/><Relationship Id="rId57" Type="http://schemas.openxmlformats.org/officeDocument/2006/relationships/font" Target="fonts/MontserratExtraLight-italic.fntdata"/><Relationship Id="rId12" Type="http://schemas.openxmlformats.org/officeDocument/2006/relationships/slide" Target="slides/slide8.xml"/><Relationship Id="rId56" Type="http://schemas.openxmlformats.org/officeDocument/2006/relationships/font" Target="fonts/MontserratExtraLight-bold.fntdata"/><Relationship Id="rId15" Type="http://schemas.openxmlformats.org/officeDocument/2006/relationships/slide" Target="slides/slide11.xml"/><Relationship Id="rId59" Type="http://schemas.openxmlformats.org/officeDocument/2006/relationships/font" Target="fonts/AnybodySemiBold-regular.fntdata"/><Relationship Id="rId14" Type="http://schemas.openxmlformats.org/officeDocument/2006/relationships/slide" Target="slides/slide10.xml"/><Relationship Id="rId58" Type="http://schemas.openxmlformats.org/officeDocument/2006/relationships/font" Target="fonts/MontserratExtra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638bb9354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3638bb93546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6393a54e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36393a54e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6393a54e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36393a54e7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6393a54e7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36393a54e7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6393a54e7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36393a54e7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6393a54e7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36393a54e7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6393a54e7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36393a54e7d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6393a54e7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36393a54e7d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6393a54e7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36393a54e7d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6393a54e7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36393a54e7d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6393a54e7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36393a54e7d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6393a54e7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6393a54e7d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6393a54e7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36393a54e7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6393a54e7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36393a54e7d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6393a54e7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6393a54e7d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6393a54e7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36393a54e7d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6393a54e7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36393a54e7d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6393a54e7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36393a54e7d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233b2a2f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36233b2a2fd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6393a54e7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36393a54e7d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6393a54e7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36393a54e7d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6393a54e7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36393a54e7d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6393a54e7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36393a54e7d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6393a54e7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36393a54e7d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6393a54e7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36393a54e7d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6393a54e7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6393a54e7d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6393a54e7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36393a54e7d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6393a54e7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36393a54e7d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6393a54e7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36393a54e7d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6393a54e7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36393a54e7d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6393a54e7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6393a54e7d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6248affa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36248affa4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638bb9354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3638bb9354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38bb9354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3638bb93546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51"/>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51"/>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62"/>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39" name="Google Shape;39;p62"/>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6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68"/>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44" name="Google Shape;44;p68"/>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53"/>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7" name="Google Shape;47;p53"/>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p53"/>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9" name="Google Shape;49;p53"/>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0" name="Google Shape;50;p53"/>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1" name="Google Shape;51;p53"/>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2" name="Google Shape;52;p53"/>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53" name="Google Shape;53;p53"/>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54" name="Google Shape;54;p53"/>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59"/>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7" name="Google Shape;57;p59"/>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8" name="Google Shape;58;p59"/>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9" name="Google Shape;59;p59"/>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0" name="Google Shape;60;p5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1" name="Google Shape;61;p59"/>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2" name="Google Shape;62;p59"/>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6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6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5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9" name="Google Shape;69;p57"/>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60"/>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72" name="Google Shape;72;p60"/>
          <p:cNvPicPr preferRelativeResize="0"/>
          <p:nvPr/>
        </p:nvPicPr>
        <p:blipFill rotWithShape="1">
          <a:blip r:embed="rId3">
            <a:alphaModFix/>
          </a:blip>
          <a:srcRect b="0" l="0" r="0" t="0"/>
          <a:stretch/>
        </p:blipFill>
        <p:spPr>
          <a:xfrm rot="5400000">
            <a:off x="3278924" y="414050"/>
            <a:ext cx="7626551" cy="2883799"/>
          </a:xfrm>
          <a:prstGeom prst="rect">
            <a:avLst/>
          </a:prstGeom>
          <a:noFill/>
          <a:ln>
            <a:noFill/>
          </a:ln>
        </p:spPr>
      </p:pic>
      <p:pic>
        <p:nvPicPr>
          <p:cNvPr id="73" name="Google Shape;73;p60"/>
          <p:cNvPicPr preferRelativeResize="0"/>
          <p:nvPr/>
        </p:nvPicPr>
        <p:blipFill rotWithShape="1">
          <a:blip r:embed="rId3">
            <a:alphaModFix/>
          </a:blip>
          <a:srcRect b="0" l="0" r="0" t="0"/>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69"/>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6" name="Google Shape;76;p69"/>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7" name="Google Shape;77;p69"/>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8" name="Google Shape;78;p69"/>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9" name="Google Shape;79;p69"/>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52"/>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 name="Google Shape;13;p52"/>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7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2" name="Google Shape;82;p70"/>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3" name="Google Shape;83;p70"/>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4" name="Google Shape;84;p70"/>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5" name="Google Shape;85;p70"/>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6" name="Google Shape;86;p70"/>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7" name="Google Shape;87;p70"/>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70"/>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9" name="Google Shape;89;p70"/>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71"/>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2" name="Google Shape;92;p71"/>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3" name="Google Shape;93;p71"/>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4" name="Google Shape;94;p71"/>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5" name="Google Shape;95;p71"/>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6" name="Google Shape;96;p71"/>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7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73"/>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1" name="Google Shape;101;p73"/>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2" name="Google Shape;102;p73"/>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3" name="Google Shape;103;p73"/>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4" name="Google Shape;104;p73"/>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5" name="Google Shape;105;p73"/>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6" name="Google Shape;106;p73"/>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7" name="Google Shape;107;p73"/>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8" name="Google Shape;108;p73"/>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9" name="Google Shape;109;p73"/>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0" name="Google Shape;110;p73"/>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73"/>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2" name="Google Shape;112;p73"/>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74"/>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5" name="Google Shape;115;p74"/>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16" name="Google Shape;116;p74"/>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75"/>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19" name="Google Shape;119;p75"/>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0" name="Google Shape;120;p75"/>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1" name="Google Shape;121;p75"/>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75"/>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3" name="Google Shape;123;p75"/>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4" name="Google Shape;124;p75"/>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25" name="Google Shape;125;p75"/>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6" name="Google Shape;126;p75"/>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76"/>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29" name="Google Shape;129;p7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7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2" name="Google Shape;132;p77"/>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78"/>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5" name="Google Shape;135;p78"/>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79"/>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8" name="Google Shape;138;p79"/>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55"/>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16" name="Google Shape;16;p55"/>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80"/>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1" name="Google Shape;141;p80"/>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42" name="Google Shape;142;p80"/>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8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5" name="Google Shape;145;p81"/>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8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8" name="Google Shape;148;p82"/>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8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1" name="Google Shape;151;p85"/>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52" name="Google Shape;152;p85"/>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3" name="Shape 1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1"/>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 name="Google Shape;19;p61"/>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8"/>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2" name="Google Shape;22;p58"/>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3" name="Google Shape;23;p58"/>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4" name="Google Shape;24;p58"/>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5" name="Google Shape;25;p58"/>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5"/>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63"/>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54"/>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058"/>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32" name="Google Shape;32;p54"/>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56"/>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5" name="Google Shape;35;p56"/>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019"/>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36" name="Google Shape;36;p56"/>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
          <p:cNvSpPr txBox="1"/>
          <p:nvPr>
            <p:ph type="ctrTitle"/>
          </p:nvPr>
        </p:nvSpPr>
        <p:spPr>
          <a:xfrm>
            <a:off x="2175900" y="1385425"/>
            <a:ext cx="4686300" cy="2460300"/>
          </a:xfrm>
          <a:prstGeom prst="rect">
            <a:avLst/>
          </a:prstGeom>
          <a:noFill/>
          <a:ln>
            <a:noFill/>
          </a:ln>
          <a:effectLst>
            <a:outerShdw blurRad="142875" rotWithShape="0" algn="bl" dir="8760000" dist="19050">
              <a:srgbClr val="76A5AF">
                <a:alpha val="49019"/>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3500"/>
              <a:t>Principios del diseño de software</a:t>
            </a:r>
            <a:endParaRPr sz="3500"/>
          </a:p>
          <a:p>
            <a:pPr indent="0" lvl="0" marL="0" rtl="0" algn="l">
              <a:lnSpc>
                <a:spcPct val="100000"/>
              </a:lnSpc>
              <a:spcBef>
                <a:spcPts val="0"/>
              </a:spcBef>
              <a:spcAft>
                <a:spcPts val="0"/>
              </a:spcAft>
              <a:buSzPts val="3600"/>
              <a:buNone/>
            </a:pPr>
            <a:r>
              <a:t/>
            </a:r>
            <a:endParaRPr sz="3500"/>
          </a:p>
        </p:txBody>
      </p:sp>
      <p:sp>
        <p:nvSpPr>
          <p:cNvPr id="159" name="Google Shape;159;p1"/>
          <p:cNvSpPr txBox="1"/>
          <p:nvPr>
            <p:ph type="ctrTitle"/>
          </p:nvPr>
        </p:nvSpPr>
        <p:spPr>
          <a:xfrm>
            <a:off x="2941650" y="3487825"/>
            <a:ext cx="3260700" cy="464700"/>
          </a:xfrm>
          <a:prstGeom prst="rect">
            <a:avLst/>
          </a:prstGeom>
          <a:noFill/>
          <a:ln>
            <a:noFill/>
          </a:ln>
          <a:effectLst>
            <a:outerShdw blurRad="100013" rotWithShape="0" algn="bl" dir="8460000" dist="19050">
              <a:srgbClr val="76A5AF">
                <a:alpha val="49019"/>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200">
                <a:latin typeface="Montserrat ExtraLight"/>
                <a:ea typeface="Montserrat ExtraLight"/>
                <a:cs typeface="Montserrat ExtraLight"/>
                <a:sym typeface="Montserrat ExtraLight"/>
              </a:rPr>
              <a:t> </a:t>
            </a:r>
            <a:endParaRPr b="0" sz="2200">
              <a:latin typeface="Montserrat ExtraLight"/>
              <a:ea typeface="Montserrat ExtraLight"/>
              <a:cs typeface="Montserrat ExtraLight"/>
              <a:sym typeface="Montserrat ExtraLight"/>
            </a:endParaRPr>
          </a:p>
        </p:txBody>
      </p:sp>
      <p:cxnSp>
        <p:nvCxnSpPr>
          <p:cNvPr id="160" name="Google Shape;160;p1"/>
          <p:cNvCxnSpPr/>
          <p:nvPr/>
        </p:nvCxnSpPr>
        <p:spPr>
          <a:xfrm>
            <a:off x="3134800" y="34471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19"/>
              </a:srgbClr>
            </a:outerShdw>
          </a:effectLst>
        </p:spPr>
      </p:cxnSp>
      <p:sp>
        <p:nvSpPr>
          <p:cNvPr id="161" name="Google Shape;161;p1"/>
          <p:cNvSpPr txBox="1"/>
          <p:nvPr/>
        </p:nvSpPr>
        <p:spPr>
          <a:xfrm>
            <a:off x="7407500" y="4778125"/>
            <a:ext cx="18489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Tec. Lucrecia Bazán</a:t>
            </a:r>
            <a:endParaRPr sz="1300">
              <a:solidFill>
                <a:schemeClr val="dk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638bb93546_0_41"/>
          <p:cNvSpPr txBox="1"/>
          <p:nvPr>
            <p:ph type="title"/>
          </p:nvPr>
        </p:nvSpPr>
        <p:spPr>
          <a:xfrm>
            <a:off x="3404450" y="2112325"/>
            <a:ext cx="4475400" cy="87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Programa a una interfaz, no a una implementación</a:t>
            </a:r>
            <a:endParaRPr/>
          </a:p>
        </p:txBody>
      </p:sp>
      <p:cxnSp>
        <p:nvCxnSpPr>
          <p:cNvPr id="234" name="Google Shape;234;g3638bb93546_0_41"/>
          <p:cNvCxnSpPr/>
          <p:nvPr/>
        </p:nvCxnSpPr>
        <p:spPr>
          <a:xfrm>
            <a:off x="3079700" y="1476902"/>
            <a:ext cx="0" cy="2189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19"/>
              </a:srgbClr>
            </a:outerShdw>
          </a:effectLst>
        </p:spPr>
      </p:cxnSp>
      <p:sp>
        <p:nvSpPr>
          <p:cNvPr id="235" name="Google Shape;235;g3638bb93546_0_41"/>
          <p:cNvSpPr txBox="1"/>
          <p:nvPr/>
        </p:nvSpPr>
        <p:spPr>
          <a:xfrm>
            <a:off x="1119975" y="1586700"/>
            <a:ext cx="1635000" cy="20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chemeClr val="lt2"/>
                </a:solidFill>
                <a:latin typeface="Anybody SemiBold"/>
                <a:ea typeface="Anybody SemiBold"/>
                <a:cs typeface="Anybody SemiBold"/>
                <a:sym typeface="Anybody SemiBold"/>
              </a:rPr>
              <a:t>02</a:t>
            </a:r>
            <a:endParaRPr b="0" i="0" sz="9600" u="none" cap="none" strike="noStrike">
              <a:solidFill>
                <a:schemeClr val="lt2"/>
              </a:solidFill>
              <a:latin typeface="Anybody SemiBold"/>
              <a:ea typeface="Anybody SemiBold"/>
              <a:cs typeface="Anybody SemiBold"/>
              <a:sym typeface="Anybody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cxnSp>
        <p:nvCxnSpPr>
          <p:cNvPr id="240" name="Google Shape;240;g36393a54e7d_0_0"/>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241" name="Google Shape;241;g36393a54e7d_0_0"/>
          <p:cNvSpPr txBox="1"/>
          <p:nvPr/>
        </p:nvSpPr>
        <p:spPr>
          <a:xfrm>
            <a:off x="428125" y="641950"/>
            <a:ext cx="7641000" cy="446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1700">
                <a:solidFill>
                  <a:schemeClr val="lt2"/>
                </a:solidFill>
                <a:latin typeface="Montserrat ExtraBold"/>
                <a:ea typeface="Montserrat ExtraBold"/>
                <a:cs typeface="Montserrat ExtraBold"/>
                <a:sym typeface="Montserrat ExtraBold"/>
              </a:rPr>
              <a:t>Programar a una interfaz, no a una implementación</a:t>
            </a:r>
            <a:endParaRPr b="0" i="0" sz="700" u="none" cap="none" strike="noStrike">
              <a:solidFill>
                <a:srgbClr val="000000"/>
              </a:solidFill>
              <a:latin typeface="Arial"/>
              <a:ea typeface="Arial"/>
              <a:cs typeface="Arial"/>
              <a:sym typeface="Arial"/>
            </a:endParaRPr>
          </a:p>
        </p:txBody>
      </p:sp>
      <p:sp>
        <p:nvSpPr>
          <p:cNvPr id="242" name="Google Shape;242;g36393a54e7d_0_0"/>
          <p:cNvSpPr txBox="1"/>
          <p:nvPr/>
        </p:nvSpPr>
        <p:spPr>
          <a:xfrm>
            <a:off x="796325" y="1645375"/>
            <a:ext cx="7916100" cy="3294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El objetivo es depender de abstracciones, no de clases concretas</a:t>
            </a:r>
            <a:endParaRPr sz="1800">
              <a:solidFill>
                <a:schemeClr val="dk2"/>
              </a:solidFill>
              <a:latin typeface="Montserrat"/>
              <a:ea typeface="Montserrat"/>
              <a:cs typeface="Montserrat"/>
              <a:sym typeface="Montserrat"/>
            </a:endParaRPr>
          </a:p>
          <a:p>
            <a:pPr indent="-342900" lvl="0" marL="457200" marR="0" rtl="0" algn="l">
              <a:lnSpc>
                <a:spcPct val="115000"/>
              </a:lnSpc>
              <a:spcBef>
                <a:spcPts val="100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Sabemos que el diseño es flexible si podemos extenderlo con facilidad y sin descomponer el código existente</a:t>
            </a:r>
            <a:endParaRPr sz="1800">
              <a:solidFill>
                <a:schemeClr val="dk2"/>
              </a:solidFill>
              <a:latin typeface="Montserrat"/>
              <a:ea typeface="Montserrat"/>
              <a:cs typeface="Montserrat"/>
              <a:sym typeface="Montserrat"/>
            </a:endParaRPr>
          </a:p>
          <a:p>
            <a:pPr indent="-342900" lvl="0" marL="457200" marR="0" rtl="0" algn="l">
              <a:lnSpc>
                <a:spcPct val="115000"/>
              </a:lnSpc>
              <a:spcBef>
                <a:spcPts val="1000"/>
              </a:spcBef>
              <a:spcAft>
                <a:spcPts val="1000"/>
              </a:spcAft>
              <a:buClr>
                <a:schemeClr val="dk2"/>
              </a:buClr>
              <a:buSzPts val="1800"/>
              <a:buFont typeface="Montserrat"/>
              <a:buChar char="●"/>
            </a:pPr>
            <a:r>
              <a:rPr lang="en" sz="1800">
                <a:solidFill>
                  <a:schemeClr val="dk2"/>
                </a:solidFill>
                <a:latin typeface="Montserrat"/>
                <a:ea typeface="Montserrat"/>
                <a:cs typeface="Montserrat"/>
                <a:sym typeface="Montserrat"/>
              </a:rPr>
              <a:t>Cuando queremos que dos clases colaboren, a menudo comenzamos por hacer una dependiente de la otra, pero hay formas más flexibles de establecer dicha colaboración.</a:t>
            </a:r>
            <a:endParaRPr sz="1800">
              <a:solidFill>
                <a:schemeClr val="dk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cxnSp>
        <p:nvCxnSpPr>
          <p:cNvPr id="247" name="Google Shape;247;g36393a54e7d_0_6"/>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248" name="Google Shape;248;g36393a54e7d_0_6"/>
          <p:cNvSpPr txBox="1"/>
          <p:nvPr/>
        </p:nvSpPr>
        <p:spPr>
          <a:xfrm>
            <a:off x="428125" y="641950"/>
            <a:ext cx="7641000" cy="4617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1800">
                <a:solidFill>
                  <a:schemeClr val="lt2"/>
                </a:solidFill>
                <a:latin typeface="Montserrat ExtraBold"/>
                <a:ea typeface="Montserrat ExtraBold"/>
                <a:cs typeface="Montserrat ExtraBold"/>
                <a:sym typeface="Montserrat ExtraBold"/>
              </a:rPr>
              <a:t>¿</a:t>
            </a:r>
            <a:r>
              <a:rPr lang="en" sz="1800">
                <a:solidFill>
                  <a:schemeClr val="lt2"/>
                </a:solidFill>
                <a:latin typeface="Montserrat ExtraBold"/>
                <a:ea typeface="Montserrat ExtraBold"/>
                <a:cs typeface="Montserrat ExtraBold"/>
                <a:sym typeface="Montserrat ExtraBold"/>
              </a:rPr>
              <a:t>Cómo</a:t>
            </a:r>
            <a:r>
              <a:rPr lang="en" sz="1800">
                <a:solidFill>
                  <a:schemeClr val="lt2"/>
                </a:solidFill>
                <a:latin typeface="Montserrat ExtraBold"/>
                <a:ea typeface="Montserrat ExtraBold"/>
                <a:cs typeface="Montserrat ExtraBold"/>
                <a:sym typeface="Montserrat ExtraBold"/>
              </a:rPr>
              <a:t> establecer una colaboración flexible?</a:t>
            </a:r>
            <a:endParaRPr b="0" i="0" sz="800" u="none" cap="none" strike="noStrike">
              <a:solidFill>
                <a:srgbClr val="000000"/>
              </a:solidFill>
              <a:latin typeface="Arial"/>
              <a:ea typeface="Arial"/>
              <a:cs typeface="Arial"/>
              <a:sym typeface="Arial"/>
            </a:endParaRPr>
          </a:p>
        </p:txBody>
      </p:sp>
      <p:sp>
        <p:nvSpPr>
          <p:cNvPr id="249" name="Google Shape;249;g36393a54e7d_0_6"/>
          <p:cNvSpPr txBox="1"/>
          <p:nvPr/>
        </p:nvSpPr>
        <p:spPr>
          <a:xfrm>
            <a:off x="759175" y="1608225"/>
            <a:ext cx="7916100" cy="3294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1000"/>
              </a:spcBef>
              <a:spcAft>
                <a:spcPts val="0"/>
              </a:spcAft>
              <a:buClr>
                <a:schemeClr val="dk2"/>
              </a:buClr>
              <a:buSzPts val="1500"/>
              <a:buFont typeface="Montserrat"/>
              <a:buAutoNum type="arabicPeriod"/>
            </a:pPr>
            <a:r>
              <a:rPr lang="en" sz="1500">
                <a:solidFill>
                  <a:schemeClr val="dk2"/>
                </a:solidFill>
                <a:latin typeface="Montserrat"/>
                <a:ea typeface="Montserrat"/>
                <a:cs typeface="Montserrat"/>
                <a:sym typeface="Montserrat"/>
              </a:rPr>
              <a:t>Determina lo que necesita exactamente un objeto del otro: ¿Qué </a:t>
            </a:r>
            <a:r>
              <a:rPr lang="en" sz="1500">
                <a:solidFill>
                  <a:schemeClr val="dk2"/>
                </a:solidFill>
                <a:latin typeface="Montserrat"/>
                <a:ea typeface="Montserrat"/>
                <a:cs typeface="Montserrat"/>
                <a:sym typeface="Montserrat"/>
              </a:rPr>
              <a:t>métodos</a:t>
            </a:r>
            <a:r>
              <a:rPr lang="en" sz="1500">
                <a:solidFill>
                  <a:schemeClr val="dk2"/>
                </a:solidFill>
                <a:latin typeface="Montserrat"/>
                <a:ea typeface="Montserrat"/>
                <a:cs typeface="Montserrat"/>
                <a:sym typeface="Montserrat"/>
              </a:rPr>
              <a:t> ejecuta?</a:t>
            </a:r>
            <a:endParaRPr sz="1500">
              <a:solidFill>
                <a:schemeClr val="dk2"/>
              </a:solidFill>
              <a:latin typeface="Montserrat"/>
              <a:ea typeface="Montserrat"/>
              <a:cs typeface="Montserrat"/>
              <a:sym typeface="Montserrat"/>
            </a:endParaRPr>
          </a:p>
          <a:p>
            <a:pPr indent="-323850" lvl="0" marL="457200" marR="0" rtl="0" algn="l">
              <a:lnSpc>
                <a:spcPct val="150000"/>
              </a:lnSpc>
              <a:spcBef>
                <a:spcPts val="1000"/>
              </a:spcBef>
              <a:spcAft>
                <a:spcPts val="0"/>
              </a:spcAft>
              <a:buClr>
                <a:schemeClr val="dk2"/>
              </a:buClr>
              <a:buSzPts val="1500"/>
              <a:buFont typeface="Montserrat"/>
              <a:buAutoNum type="arabicPeriod"/>
            </a:pPr>
            <a:r>
              <a:rPr lang="en" sz="1500">
                <a:solidFill>
                  <a:schemeClr val="dk2"/>
                </a:solidFill>
                <a:latin typeface="Montserrat"/>
                <a:ea typeface="Montserrat"/>
                <a:cs typeface="Montserrat"/>
                <a:sym typeface="Montserrat"/>
              </a:rPr>
              <a:t>Describe esos métodos en una nueva interfaz o clase abstracta.</a:t>
            </a:r>
            <a:endParaRPr sz="1500">
              <a:solidFill>
                <a:schemeClr val="dk2"/>
              </a:solidFill>
              <a:latin typeface="Montserrat"/>
              <a:ea typeface="Montserrat"/>
              <a:cs typeface="Montserrat"/>
              <a:sym typeface="Montserrat"/>
            </a:endParaRPr>
          </a:p>
          <a:p>
            <a:pPr indent="-323850" lvl="0" marL="457200" marR="0" rtl="0" algn="l">
              <a:lnSpc>
                <a:spcPct val="150000"/>
              </a:lnSpc>
              <a:spcBef>
                <a:spcPts val="1000"/>
              </a:spcBef>
              <a:spcAft>
                <a:spcPts val="0"/>
              </a:spcAft>
              <a:buClr>
                <a:schemeClr val="dk2"/>
              </a:buClr>
              <a:buSzPts val="1500"/>
              <a:buFont typeface="Montserrat"/>
              <a:buAutoNum type="arabicPeriod"/>
            </a:pPr>
            <a:r>
              <a:rPr lang="en" sz="1500">
                <a:solidFill>
                  <a:schemeClr val="dk2"/>
                </a:solidFill>
                <a:latin typeface="Montserrat"/>
                <a:ea typeface="Montserrat"/>
                <a:cs typeface="Montserrat"/>
                <a:sym typeface="Montserrat"/>
              </a:rPr>
              <a:t>Haz que la clase que es una dependencia implemente esta interfaz.</a:t>
            </a:r>
            <a:endParaRPr sz="1500">
              <a:solidFill>
                <a:schemeClr val="dk2"/>
              </a:solidFill>
              <a:latin typeface="Montserrat"/>
              <a:ea typeface="Montserrat"/>
              <a:cs typeface="Montserrat"/>
              <a:sym typeface="Montserrat"/>
            </a:endParaRPr>
          </a:p>
          <a:p>
            <a:pPr indent="-323850" lvl="0" marL="457200" marR="0" rtl="0" algn="l">
              <a:lnSpc>
                <a:spcPct val="150000"/>
              </a:lnSpc>
              <a:spcBef>
                <a:spcPts val="1000"/>
              </a:spcBef>
              <a:spcAft>
                <a:spcPts val="1000"/>
              </a:spcAft>
              <a:buClr>
                <a:schemeClr val="dk2"/>
              </a:buClr>
              <a:buSzPts val="1500"/>
              <a:buFont typeface="Montserrat"/>
              <a:buAutoNum type="arabicPeriod"/>
            </a:pPr>
            <a:r>
              <a:rPr lang="en" sz="1500">
                <a:solidFill>
                  <a:schemeClr val="dk2"/>
                </a:solidFill>
                <a:latin typeface="Montserrat"/>
                <a:ea typeface="Montserrat"/>
                <a:cs typeface="Montserrat"/>
                <a:sym typeface="Montserrat"/>
              </a:rPr>
              <a:t>Ahora, haz la segunda clase dependiente de esta interfaz en lugar de la clase concreta. </a:t>
            </a:r>
            <a:r>
              <a:rPr lang="en" sz="1500">
                <a:solidFill>
                  <a:schemeClr val="dk2"/>
                </a:solidFill>
                <a:latin typeface="Montserrat"/>
                <a:ea typeface="Montserrat"/>
                <a:cs typeface="Montserrat"/>
                <a:sym typeface="Montserrat"/>
              </a:rPr>
              <a:t>Todavía</a:t>
            </a:r>
            <a:r>
              <a:rPr lang="en" sz="1500">
                <a:solidFill>
                  <a:schemeClr val="dk2"/>
                </a:solidFill>
                <a:latin typeface="Montserrat"/>
                <a:ea typeface="Montserrat"/>
                <a:cs typeface="Montserrat"/>
                <a:sym typeface="Montserrat"/>
              </a:rPr>
              <a:t> puedes hacerlo funcionar con objetos de la clase original, pero ahora la conexión es mucho más flexible. </a:t>
            </a:r>
            <a:endParaRPr sz="1500">
              <a:solidFill>
                <a:schemeClr val="dk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36393a54e7d_0_12"/>
          <p:cNvSpPr txBox="1"/>
          <p:nvPr>
            <p:ph type="title"/>
          </p:nvPr>
        </p:nvSpPr>
        <p:spPr>
          <a:xfrm>
            <a:off x="920175" y="336300"/>
            <a:ext cx="7838400" cy="105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Ejemplo 1</a:t>
            </a:r>
            <a:endParaRPr/>
          </a:p>
        </p:txBody>
      </p:sp>
      <p:cxnSp>
        <p:nvCxnSpPr>
          <p:cNvPr id="255" name="Google Shape;255;g36393a54e7d_0_12"/>
          <p:cNvCxnSpPr/>
          <p:nvPr/>
        </p:nvCxnSpPr>
        <p:spPr>
          <a:xfrm>
            <a:off x="998425" y="81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pic>
        <p:nvPicPr>
          <p:cNvPr id="256" name="Google Shape;256;g36393a54e7d_0_12"/>
          <p:cNvPicPr preferRelativeResize="0"/>
          <p:nvPr/>
        </p:nvPicPr>
        <p:blipFill>
          <a:blip r:embed="rId3">
            <a:alphaModFix/>
          </a:blip>
          <a:stretch>
            <a:fillRect/>
          </a:stretch>
        </p:blipFill>
        <p:spPr>
          <a:xfrm>
            <a:off x="2612775" y="917250"/>
            <a:ext cx="4161473" cy="422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36393a54e7d_0_20"/>
          <p:cNvSpPr txBox="1"/>
          <p:nvPr>
            <p:ph type="title"/>
          </p:nvPr>
        </p:nvSpPr>
        <p:spPr>
          <a:xfrm>
            <a:off x="920175" y="336300"/>
            <a:ext cx="7838400" cy="105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Ejemplo 2</a:t>
            </a:r>
            <a:endParaRPr/>
          </a:p>
        </p:txBody>
      </p:sp>
      <p:cxnSp>
        <p:nvCxnSpPr>
          <p:cNvPr id="262" name="Google Shape;262;g36393a54e7d_0_20"/>
          <p:cNvCxnSpPr/>
          <p:nvPr/>
        </p:nvCxnSpPr>
        <p:spPr>
          <a:xfrm>
            <a:off x="998425" y="81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263" name="Google Shape;263;g36393a54e7d_0_20"/>
          <p:cNvSpPr txBox="1"/>
          <p:nvPr/>
        </p:nvSpPr>
        <p:spPr>
          <a:xfrm>
            <a:off x="998425" y="874775"/>
            <a:ext cx="7655400" cy="10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Montserrat"/>
                <a:ea typeface="Montserrat"/>
                <a:cs typeface="Montserrat"/>
                <a:sym typeface="Montserrat"/>
              </a:rPr>
              <a:t>Imagina que estás creando un simulador de empresa de desarrollo de software. Tienes distintas clases que representan varios tipos de empleados.</a:t>
            </a:r>
            <a:endParaRPr sz="1500">
              <a:solidFill>
                <a:schemeClr val="dk2"/>
              </a:solidFill>
              <a:latin typeface="Montserrat"/>
              <a:ea typeface="Montserrat"/>
              <a:cs typeface="Montserrat"/>
              <a:sym typeface="Montserrat"/>
            </a:endParaRPr>
          </a:p>
        </p:txBody>
      </p:sp>
      <p:pic>
        <p:nvPicPr>
          <p:cNvPr id="264" name="Google Shape;264;g36393a54e7d_0_20"/>
          <p:cNvPicPr preferRelativeResize="0"/>
          <p:nvPr/>
        </p:nvPicPr>
        <p:blipFill>
          <a:blip r:embed="rId3">
            <a:alphaModFix/>
          </a:blip>
          <a:stretch>
            <a:fillRect/>
          </a:stretch>
        </p:blipFill>
        <p:spPr>
          <a:xfrm>
            <a:off x="2758475" y="1482075"/>
            <a:ext cx="3817701" cy="3661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12"/>
          <p:cNvSpPr txBox="1"/>
          <p:nvPr>
            <p:ph idx="4294967295" type="title"/>
          </p:nvPr>
        </p:nvSpPr>
        <p:spPr>
          <a:xfrm>
            <a:off x="920175" y="336300"/>
            <a:ext cx="7838400" cy="105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400">
                <a:solidFill>
                  <a:schemeClr val="lt2"/>
                </a:solidFill>
              </a:rPr>
              <a:t>Ejemplo 2</a:t>
            </a:r>
            <a:endParaRPr sz="2400">
              <a:solidFill>
                <a:schemeClr val="lt2"/>
              </a:solidFill>
            </a:endParaRPr>
          </a:p>
        </p:txBody>
      </p:sp>
      <p:cxnSp>
        <p:nvCxnSpPr>
          <p:cNvPr id="270" name="Google Shape;270;p12"/>
          <p:cNvCxnSpPr/>
          <p:nvPr/>
        </p:nvCxnSpPr>
        <p:spPr>
          <a:xfrm>
            <a:off x="998425" y="81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271" name="Google Shape;271;p12"/>
          <p:cNvSpPr txBox="1"/>
          <p:nvPr/>
        </p:nvSpPr>
        <p:spPr>
          <a:xfrm>
            <a:off x="922225" y="874775"/>
            <a:ext cx="7655400" cy="10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Montserrat"/>
                <a:ea typeface="Montserrat"/>
                <a:cs typeface="Montserrat"/>
                <a:sym typeface="Montserrat"/>
              </a:rPr>
              <a:t>Podemos generalizar varios métodos relacionados con el trabajo y extraer después una interfaz común:</a:t>
            </a:r>
            <a:endParaRPr sz="1500">
              <a:solidFill>
                <a:schemeClr val="dk2"/>
              </a:solidFill>
              <a:latin typeface="Montserrat"/>
              <a:ea typeface="Montserrat"/>
              <a:cs typeface="Montserrat"/>
              <a:sym typeface="Montserrat"/>
            </a:endParaRPr>
          </a:p>
        </p:txBody>
      </p:sp>
      <p:pic>
        <p:nvPicPr>
          <p:cNvPr id="272" name="Google Shape;272;p12"/>
          <p:cNvPicPr preferRelativeResize="0"/>
          <p:nvPr/>
        </p:nvPicPr>
        <p:blipFill>
          <a:blip r:embed="rId4">
            <a:alphaModFix/>
          </a:blip>
          <a:stretch>
            <a:fillRect/>
          </a:stretch>
        </p:blipFill>
        <p:spPr>
          <a:xfrm>
            <a:off x="2255613" y="1483300"/>
            <a:ext cx="4988636" cy="366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7"/>
          <p:cNvSpPr txBox="1"/>
          <p:nvPr>
            <p:ph type="title"/>
          </p:nvPr>
        </p:nvSpPr>
        <p:spPr>
          <a:xfrm>
            <a:off x="920175" y="336300"/>
            <a:ext cx="7838400" cy="105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400">
                <a:solidFill>
                  <a:schemeClr val="lt2"/>
                </a:solidFill>
              </a:rPr>
              <a:t>Ejemplo 2</a:t>
            </a:r>
            <a:endParaRPr sz="2400">
              <a:solidFill>
                <a:schemeClr val="lt2"/>
              </a:solidFill>
            </a:endParaRPr>
          </a:p>
        </p:txBody>
      </p:sp>
      <p:cxnSp>
        <p:nvCxnSpPr>
          <p:cNvPr id="278" name="Google Shape;278;p17"/>
          <p:cNvCxnSpPr/>
          <p:nvPr/>
        </p:nvCxnSpPr>
        <p:spPr>
          <a:xfrm>
            <a:off x="998425" y="81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279" name="Google Shape;279;p17"/>
          <p:cNvSpPr txBox="1"/>
          <p:nvPr/>
        </p:nvSpPr>
        <p:spPr>
          <a:xfrm>
            <a:off x="810800" y="818750"/>
            <a:ext cx="7889700" cy="872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Problema: La clase Empresa sigue acoplada a las clases de empleado.</a:t>
            </a:r>
            <a:endParaRPr sz="1300">
              <a:solidFill>
                <a:schemeClr val="dk2"/>
              </a:solidFill>
              <a:latin typeface="Montserrat"/>
              <a:ea typeface="Montserrat"/>
              <a:cs typeface="Montserrat"/>
              <a:sym typeface="Montserrat"/>
            </a:endParaRPr>
          </a:p>
          <a:p>
            <a:pPr indent="-311150" lvl="0" marL="457200" rtl="0" algn="l">
              <a:spcBef>
                <a:spcPts val="0"/>
              </a:spcBef>
              <a:spcAft>
                <a:spcPts val="0"/>
              </a:spcAft>
              <a:buClr>
                <a:schemeClr val="dk2"/>
              </a:buClr>
              <a:buSzPts val="1300"/>
              <a:buFont typeface="Montserrat"/>
              <a:buChar char="●"/>
            </a:pPr>
            <a:r>
              <a:rPr lang="en" sz="1300">
                <a:solidFill>
                  <a:schemeClr val="dk2"/>
                </a:solidFill>
                <a:latin typeface="Montserrat"/>
                <a:ea typeface="Montserrat"/>
                <a:cs typeface="Montserrat"/>
                <a:sym typeface="Montserrat"/>
              </a:rPr>
              <a:t>Para resolver este problema, podemos declarar el método para obtener empleados como </a:t>
            </a:r>
            <a:r>
              <a:rPr b="1" lang="en" sz="1300">
                <a:solidFill>
                  <a:schemeClr val="dk2"/>
                </a:solidFill>
                <a:latin typeface="Montserrat"/>
                <a:ea typeface="Montserrat"/>
                <a:cs typeface="Montserrat"/>
                <a:sym typeface="Montserrat"/>
              </a:rPr>
              <a:t>abstractos. </a:t>
            </a:r>
            <a:endParaRPr sz="1300">
              <a:solidFill>
                <a:schemeClr val="dk2"/>
              </a:solidFill>
              <a:latin typeface="Montserrat"/>
              <a:ea typeface="Montserrat"/>
              <a:cs typeface="Montserrat"/>
              <a:sym typeface="Montserrat"/>
            </a:endParaRPr>
          </a:p>
        </p:txBody>
      </p:sp>
      <p:pic>
        <p:nvPicPr>
          <p:cNvPr id="280" name="Google Shape;280;p17"/>
          <p:cNvPicPr preferRelativeResize="0"/>
          <p:nvPr/>
        </p:nvPicPr>
        <p:blipFill>
          <a:blip r:embed="rId3">
            <a:alphaModFix/>
          </a:blip>
          <a:stretch>
            <a:fillRect/>
          </a:stretch>
        </p:blipFill>
        <p:spPr>
          <a:xfrm>
            <a:off x="2333388" y="1546625"/>
            <a:ext cx="4477234" cy="3596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6393a54e7d_0_36"/>
          <p:cNvSpPr txBox="1"/>
          <p:nvPr>
            <p:ph type="title"/>
          </p:nvPr>
        </p:nvSpPr>
        <p:spPr>
          <a:xfrm>
            <a:off x="3404450" y="2112325"/>
            <a:ext cx="4475400" cy="87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Favorece la composición sobre la herencia</a:t>
            </a:r>
            <a:endParaRPr/>
          </a:p>
        </p:txBody>
      </p:sp>
      <p:cxnSp>
        <p:nvCxnSpPr>
          <p:cNvPr id="286" name="Google Shape;286;g36393a54e7d_0_36"/>
          <p:cNvCxnSpPr/>
          <p:nvPr/>
        </p:nvCxnSpPr>
        <p:spPr>
          <a:xfrm>
            <a:off x="3079700" y="1476902"/>
            <a:ext cx="0" cy="2189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287" name="Google Shape;287;g36393a54e7d_0_36"/>
          <p:cNvSpPr txBox="1"/>
          <p:nvPr/>
        </p:nvSpPr>
        <p:spPr>
          <a:xfrm>
            <a:off x="1119975" y="1586700"/>
            <a:ext cx="1635000" cy="20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chemeClr val="lt2"/>
                </a:solidFill>
                <a:latin typeface="Anybody SemiBold"/>
                <a:ea typeface="Anybody SemiBold"/>
                <a:cs typeface="Anybody SemiBold"/>
                <a:sym typeface="Anybody SemiBold"/>
              </a:rPr>
              <a:t>0</a:t>
            </a:r>
            <a:r>
              <a:rPr lang="en" sz="9600">
                <a:solidFill>
                  <a:schemeClr val="lt2"/>
                </a:solidFill>
                <a:latin typeface="Anybody SemiBold"/>
                <a:ea typeface="Anybody SemiBold"/>
                <a:cs typeface="Anybody SemiBold"/>
                <a:sym typeface="Anybody SemiBold"/>
              </a:rPr>
              <a:t>3</a:t>
            </a:r>
            <a:endParaRPr b="0" i="0" sz="9600" u="none" cap="none" strike="noStrike">
              <a:solidFill>
                <a:schemeClr val="lt2"/>
              </a:solidFill>
              <a:latin typeface="Anybody SemiBold"/>
              <a:ea typeface="Anybody SemiBold"/>
              <a:cs typeface="Anybody SemiBold"/>
              <a:sym typeface="Anybody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cxnSp>
        <p:nvCxnSpPr>
          <p:cNvPr id="292" name="Google Shape;292;g36393a54e7d_0_42"/>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293" name="Google Shape;293;g36393a54e7d_0_42"/>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Favorece la composición sobre la herencia</a:t>
            </a:r>
            <a:endParaRPr b="0" i="0" sz="1100" u="none" cap="none" strike="noStrike">
              <a:solidFill>
                <a:srgbClr val="000000"/>
              </a:solidFill>
              <a:latin typeface="Arial"/>
              <a:ea typeface="Arial"/>
              <a:cs typeface="Arial"/>
              <a:sym typeface="Arial"/>
            </a:endParaRPr>
          </a:p>
        </p:txBody>
      </p:sp>
      <p:sp>
        <p:nvSpPr>
          <p:cNvPr id="294" name="Google Shape;294;g36393a54e7d_0_42"/>
          <p:cNvSpPr txBox="1"/>
          <p:nvPr/>
        </p:nvSpPr>
        <p:spPr>
          <a:xfrm>
            <a:off x="796325" y="1515400"/>
            <a:ext cx="7916100" cy="342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500">
                <a:solidFill>
                  <a:schemeClr val="dk2"/>
                </a:solidFill>
                <a:latin typeface="Montserrat"/>
                <a:ea typeface="Montserrat"/>
                <a:cs typeface="Montserrat"/>
                <a:sym typeface="Montserrat"/>
              </a:rPr>
              <a:t>La herencia es la forma más obvia y sencilla de reutilizar código entre clases.</a:t>
            </a:r>
            <a:endParaRPr sz="15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1500">
                <a:solidFill>
                  <a:schemeClr val="dk2"/>
                </a:solidFill>
                <a:latin typeface="Montserrat"/>
                <a:ea typeface="Montserrat"/>
                <a:cs typeface="Montserrat"/>
                <a:sym typeface="Montserrat"/>
              </a:rPr>
              <a:t>Lamentablemente, la herencia tiene sus contras: </a:t>
            </a:r>
            <a:endParaRPr sz="15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500">
              <a:solidFill>
                <a:schemeClr val="dk2"/>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dk2"/>
              </a:buClr>
              <a:buSzPts val="1500"/>
              <a:buFont typeface="Montserrat"/>
              <a:buChar char="●"/>
            </a:pPr>
            <a:r>
              <a:rPr b="1" lang="en" sz="1500">
                <a:solidFill>
                  <a:schemeClr val="dk2"/>
                </a:solidFill>
                <a:latin typeface="Montserrat"/>
                <a:ea typeface="Montserrat"/>
                <a:cs typeface="Montserrat"/>
                <a:sym typeface="Montserrat"/>
              </a:rPr>
              <a:t>Una subclase no puede reducir la interfaz de la superclase:</a:t>
            </a:r>
            <a:r>
              <a:rPr lang="en" sz="1500">
                <a:solidFill>
                  <a:schemeClr val="dk2"/>
                </a:solidFill>
                <a:latin typeface="Montserrat"/>
                <a:ea typeface="Montserrat"/>
                <a:cs typeface="Montserrat"/>
                <a:sym typeface="Montserrat"/>
              </a:rPr>
              <a:t> Tienes que implementar todos los métodos abstractos de la clase padre, incluso aunque no vayas a usarlos</a:t>
            </a:r>
            <a:endParaRPr sz="1500">
              <a:solidFill>
                <a:schemeClr val="dk2"/>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500">
              <a:solidFill>
                <a:schemeClr val="dk2"/>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dk2"/>
              </a:buClr>
              <a:buSzPts val="1500"/>
              <a:buFont typeface="Montserrat"/>
              <a:buChar char="●"/>
            </a:pPr>
            <a:r>
              <a:rPr b="1" lang="en" sz="1500">
                <a:solidFill>
                  <a:schemeClr val="dk2"/>
                </a:solidFill>
                <a:latin typeface="Montserrat"/>
                <a:ea typeface="Montserrat"/>
                <a:cs typeface="Montserrat"/>
                <a:sym typeface="Montserrat"/>
              </a:rPr>
              <a:t>Al sobrescribir métodos debes asegurarte de que el nuevo comportamiento sea compatible con el de base</a:t>
            </a:r>
            <a:r>
              <a:rPr lang="en" sz="1500">
                <a:solidFill>
                  <a:schemeClr val="dk2"/>
                </a:solidFill>
                <a:latin typeface="Montserrat"/>
                <a:ea typeface="Montserrat"/>
                <a:cs typeface="Montserrat"/>
                <a:sym typeface="Montserrat"/>
              </a:rPr>
              <a:t>: Es importante porque los objetos de la subclase pueden pasarse a cualquier código que espere objetos de la superclase y no quieres que ese código se rompa.</a:t>
            </a:r>
            <a:endParaRPr sz="1500">
              <a:solidFill>
                <a:schemeClr val="dk2"/>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500">
              <a:solidFill>
                <a:schemeClr val="dk2"/>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dk2"/>
              </a:buClr>
              <a:buSzPts val="1500"/>
              <a:buFont typeface="Montserrat"/>
              <a:buChar char="●"/>
            </a:pPr>
            <a:r>
              <a:rPr b="1" lang="en" sz="1500">
                <a:solidFill>
                  <a:schemeClr val="dk2"/>
                </a:solidFill>
                <a:latin typeface="Montserrat"/>
                <a:ea typeface="Montserrat"/>
                <a:cs typeface="Montserrat"/>
                <a:sym typeface="Montserrat"/>
              </a:rPr>
              <a:t>La herencia rompe la encapsulación de la superclase:</a:t>
            </a:r>
            <a:r>
              <a:rPr lang="en" sz="1500">
                <a:solidFill>
                  <a:schemeClr val="dk2"/>
                </a:solidFill>
                <a:latin typeface="Montserrat"/>
                <a:ea typeface="Montserrat"/>
                <a:cs typeface="Montserrat"/>
                <a:sym typeface="Montserrat"/>
              </a:rPr>
              <a:t> porque los detalles internos de la clase padre se hacen disponibles para la subclase</a:t>
            </a:r>
            <a:endParaRPr sz="1500">
              <a:solidFill>
                <a:schemeClr val="dk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cxnSp>
        <p:nvCxnSpPr>
          <p:cNvPr id="299" name="Google Shape;299;g36393a54e7d_0_48"/>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00" name="Google Shape;300;g36393a54e7d_0_48"/>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Favorece la composición sobre la herencia</a:t>
            </a:r>
            <a:endParaRPr b="0" i="0" sz="1100" u="none" cap="none" strike="noStrike">
              <a:solidFill>
                <a:srgbClr val="000000"/>
              </a:solidFill>
              <a:latin typeface="Arial"/>
              <a:ea typeface="Arial"/>
              <a:cs typeface="Arial"/>
              <a:sym typeface="Arial"/>
            </a:endParaRPr>
          </a:p>
        </p:txBody>
      </p:sp>
      <p:sp>
        <p:nvSpPr>
          <p:cNvPr id="301" name="Google Shape;301;g36393a54e7d_0_48"/>
          <p:cNvSpPr txBox="1"/>
          <p:nvPr/>
        </p:nvSpPr>
        <p:spPr>
          <a:xfrm>
            <a:off x="796325" y="1515400"/>
            <a:ext cx="7916100" cy="3424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2"/>
              </a:buClr>
              <a:buSzPts val="1500"/>
              <a:buFont typeface="Montserrat"/>
              <a:buChar char="●"/>
            </a:pPr>
            <a:r>
              <a:rPr b="1" lang="en" sz="1500">
                <a:solidFill>
                  <a:schemeClr val="dk2"/>
                </a:solidFill>
                <a:latin typeface="Montserrat"/>
                <a:ea typeface="Montserrat"/>
                <a:cs typeface="Montserrat"/>
                <a:sym typeface="Montserrat"/>
              </a:rPr>
              <a:t>Las subclases están fuertemente acopladas a superclases:</a:t>
            </a:r>
            <a:r>
              <a:rPr lang="en" sz="1500">
                <a:solidFill>
                  <a:schemeClr val="dk2"/>
                </a:solidFill>
                <a:latin typeface="Montserrat"/>
                <a:ea typeface="Montserrat"/>
                <a:cs typeface="Montserrat"/>
                <a:sym typeface="Montserrat"/>
              </a:rPr>
              <a:t> Cualquier cambio en una superclase puede descomponer la funcionalidad de las subclases.</a:t>
            </a:r>
            <a:endParaRPr sz="1500">
              <a:solidFill>
                <a:schemeClr val="dk2"/>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500">
              <a:solidFill>
                <a:schemeClr val="dk2"/>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dk2"/>
              </a:buClr>
              <a:buSzPts val="1500"/>
              <a:buFont typeface="Montserrat"/>
              <a:buChar char="●"/>
            </a:pPr>
            <a:r>
              <a:rPr b="1" lang="en" sz="1500">
                <a:solidFill>
                  <a:schemeClr val="dk2"/>
                </a:solidFill>
                <a:latin typeface="Montserrat"/>
                <a:ea typeface="Montserrat"/>
                <a:cs typeface="Montserrat"/>
                <a:sym typeface="Montserrat"/>
              </a:rPr>
              <a:t>Intentar reutilizar código mediante la herencia puede conducir a la creación de jerarquías de herencia paralelas</a:t>
            </a:r>
            <a:r>
              <a:rPr lang="en" sz="1500">
                <a:solidFill>
                  <a:schemeClr val="dk2"/>
                </a:solidFill>
                <a:latin typeface="Montserrat"/>
                <a:ea typeface="Montserrat"/>
                <a:cs typeface="Montserrat"/>
                <a:sym typeface="Montserrat"/>
              </a:rPr>
              <a:t>: Normalmente, la herencia sucede en una única dimensión. Pero cuando hay dos o más dimensiones, debes crear muchas combinaciones de clases, hinchando la jerarquía de clases hasta un tamaño ridículo.</a:t>
            </a:r>
            <a:endParaRPr sz="15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5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500">
              <a:solidFill>
                <a:schemeClr val="dk2"/>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lang="en">
                <a:solidFill>
                  <a:schemeClr val="dk2"/>
                </a:solidFill>
                <a:latin typeface="Montserrat"/>
                <a:ea typeface="Montserrat"/>
                <a:cs typeface="Montserrat"/>
                <a:sym typeface="Montserrat"/>
              </a:rPr>
              <a:t>Existe una alternativa a la herencia llamada composición. Mientras que la herencia representa la relación “is a” (es un/a) entre clases (un auto es un medio de transporte), la composición se basa en la relación “tiene un/a” (un auto tiene un motor)</a:t>
            </a:r>
            <a:endParaRPr>
              <a:solidFill>
                <a:schemeClr val="dk2"/>
              </a:solidFill>
              <a:latin typeface="Montserrat"/>
              <a:ea typeface="Montserrat"/>
              <a:cs typeface="Montserrat"/>
              <a:sym typeface="Montserrat"/>
            </a:endParaRPr>
          </a:p>
        </p:txBody>
      </p:sp>
      <p:sp>
        <p:nvSpPr>
          <p:cNvPr id="302" name="Google Shape;302;g36393a54e7d_0_48"/>
          <p:cNvSpPr/>
          <p:nvPr/>
        </p:nvSpPr>
        <p:spPr>
          <a:xfrm>
            <a:off x="780900" y="4012875"/>
            <a:ext cx="7916100" cy="85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100"/>
              <a:t>Características del buen diseño</a:t>
            </a:r>
            <a:endParaRPr sz="2100"/>
          </a:p>
        </p:txBody>
      </p:sp>
      <p:sp>
        <p:nvSpPr>
          <p:cNvPr id="167" name="Google Shape;167;p2"/>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50"/>
              <a:buNone/>
            </a:pPr>
            <a:r>
              <a:t/>
            </a:r>
            <a:endParaRPr/>
          </a:p>
          <a:p>
            <a:pPr indent="0" lvl="0" marL="0" rtl="0" algn="l">
              <a:lnSpc>
                <a:spcPct val="100000"/>
              </a:lnSpc>
              <a:spcBef>
                <a:spcPts val="0"/>
              </a:spcBef>
              <a:spcAft>
                <a:spcPts val="1600"/>
              </a:spcAft>
              <a:buSzPts val="1150"/>
              <a:buNone/>
            </a:pPr>
            <a:r>
              <a:t/>
            </a:r>
            <a:endParaRPr/>
          </a:p>
        </p:txBody>
      </p:sp>
      <p:cxnSp>
        <p:nvCxnSpPr>
          <p:cNvPr id="168" name="Google Shape;168;p2"/>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19"/>
              </a:srgbClr>
            </a:outerShdw>
          </a:effectLst>
        </p:spPr>
      </p:cxnSp>
      <p:sp>
        <p:nvSpPr>
          <p:cNvPr id="169" name="Google Shape;169;p2"/>
          <p:cNvSpPr txBox="1"/>
          <p:nvPr/>
        </p:nvSpPr>
        <p:spPr>
          <a:xfrm>
            <a:off x="1067850" y="1076213"/>
            <a:ext cx="7568400" cy="863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p:txBody>
      </p:sp>
      <p:sp>
        <p:nvSpPr>
          <p:cNvPr id="170" name="Google Shape;170;p2"/>
          <p:cNvSpPr txBox="1"/>
          <p:nvPr/>
        </p:nvSpPr>
        <p:spPr>
          <a:xfrm>
            <a:off x="455950" y="967625"/>
            <a:ext cx="8421000" cy="3955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lt1"/>
              </a:buClr>
              <a:buSzPts val="1600"/>
              <a:buFont typeface="Montserrat"/>
              <a:buAutoNum type="arabicPeriod"/>
            </a:pPr>
            <a:r>
              <a:rPr b="1" i="0" lang="en" sz="1600" u="none" cap="none" strike="noStrike">
                <a:solidFill>
                  <a:schemeClr val="lt1"/>
                </a:solidFill>
                <a:latin typeface="Montserrat"/>
                <a:ea typeface="Montserrat"/>
                <a:cs typeface="Montserrat"/>
                <a:sym typeface="Montserrat"/>
              </a:rPr>
              <a:t>Reutilización de código:</a:t>
            </a:r>
            <a:r>
              <a:rPr b="0" i="0" lang="en" sz="1600" u="none" cap="none" strike="noStrike">
                <a:solidFill>
                  <a:schemeClr val="lt1"/>
                </a:solidFill>
                <a:latin typeface="Montserrat"/>
                <a:ea typeface="Montserrat"/>
                <a:cs typeface="Montserrat"/>
                <a:sym typeface="Montserrat"/>
              </a:rPr>
              <a:t> Reduce costos y tiempo.</a:t>
            </a:r>
            <a:endParaRPr b="0" i="0" sz="1600" u="none" cap="none" strike="noStrike">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Montserrat"/>
              <a:ea typeface="Montserrat"/>
              <a:cs typeface="Montserrat"/>
              <a:sym typeface="Montserrat"/>
            </a:endParaRPr>
          </a:p>
          <a:p>
            <a:pPr indent="-330200" lvl="0" marL="914400" marR="0" rtl="0" algn="l">
              <a:lnSpc>
                <a:spcPct val="100000"/>
              </a:lnSpc>
              <a:spcBef>
                <a:spcPts val="0"/>
              </a:spcBef>
              <a:spcAft>
                <a:spcPts val="0"/>
              </a:spcAft>
              <a:buClr>
                <a:schemeClr val="lt1"/>
              </a:buClr>
              <a:buSzPts val="1600"/>
              <a:buFont typeface="Montserrat"/>
              <a:buChar char="-"/>
            </a:pPr>
            <a:r>
              <a:rPr b="0" i="0" lang="en" sz="1600" u="none" cap="none" strike="noStrike">
                <a:solidFill>
                  <a:schemeClr val="lt1"/>
                </a:solidFill>
                <a:latin typeface="Montserrat"/>
                <a:ea typeface="Montserrat"/>
                <a:cs typeface="Montserrat"/>
                <a:sym typeface="Montserrat"/>
              </a:rPr>
              <a:t>Problemas: acoplamientos fuertes, dependencias de clases concretas.</a:t>
            </a:r>
            <a:endParaRPr b="0"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Montserrat"/>
              <a:ea typeface="Montserrat"/>
              <a:cs typeface="Montserrat"/>
              <a:sym typeface="Montserrat"/>
            </a:endParaRPr>
          </a:p>
          <a:p>
            <a:pPr indent="-330200" lvl="0" marL="914400" marR="0" rtl="0" algn="l">
              <a:lnSpc>
                <a:spcPct val="100000"/>
              </a:lnSpc>
              <a:spcBef>
                <a:spcPts val="0"/>
              </a:spcBef>
              <a:spcAft>
                <a:spcPts val="0"/>
              </a:spcAft>
              <a:buClr>
                <a:schemeClr val="lt1"/>
              </a:buClr>
              <a:buSzPts val="1600"/>
              <a:buFont typeface="Montserrat"/>
              <a:buChar char="-"/>
            </a:pPr>
            <a:r>
              <a:rPr b="0" i="0" lang="en" sz="1600" u="none" cap="none" strike="noStrike">
                <a:solidFill>
                  <a:schemeClr val="lt1"/>
                </a:solidFill>
                <a:latin typeface="Montserrat"/>
                <a:ea typeface="Montserrat"/>
                <a:cs typeface="Montserrat"/>
                <a:sym typeface="Montserrat"/>
              </a:rPr>
              <a:t>Niveles de reutilización:</a:t>
            </a:r>
            <a:endParaRPr b="0" i="0" sz="1600" u="none" cap="none" strike="noStrike">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Montserrat"/>
              <a:ea typeface="Montserrat"/>
              <a:cs typeface="Montserrat"/>
              <a:sym typeface="Montserrat"/>
            </a:endParaRPr>
          </a:p>
          <a:p>
            <a:pPr indent="-330200" lvl="2" marL="1371600" marR="0" rtl="0" algn="l">
              <a:lnSpc>
                <a:spcPct val="100000"/>
              </a:lnSpc>
              <a:spcBef>
                <a:spcPts val="0"/>
              </a:spcBef>
              <a:spcAft>
                <a:spcPts val="0"/>
              </a:spcAft>
              <a:buClr>
                <a:schemeClr val="lt1"/>
              </a:buClr>
              <a:buSzPts val="1600"/>
              <a:buFont typeface="Montserrat"/>
              <a:buAutoNum type="romanLcPeriod"/>
            </a:pPr>
            <a:r>
              <a:rPr b="0" i="0" lang="en" sz="1600" u="none" cap="none" strike="noStrike">
                <a:solidFill>
                  <a:schemeClr val="lt1"/>
                </a:solidFill>
                <a:latin typeface="Montserrat"/>
                <a:ea typeface="Montserrat"/>
                <a:cs typeface="Montserrat"/>
                <a:sym typeface="Montserrat"/>
              </a:rPr>
              <a:t>Clases (bibliotecas, contenedores).</a:t>
            </a:r>
            <a:endParaRPr b="0" i="0" sz="1600" u="none" cap="none" strike="noStrike">
              <a:solidFill>
                <a:schemeClr val="lt1"/>
              </a:solidFill>
              <a:latin typeface="Montserrat"/>
              <a:ea typeface="Montserrat"/>
              <a:cs typeface="Montserrat"/>
              <a:sym typeface="Montserrat"/>
            </a:endParaRPr>
          </a:p>
          <a:p>
            <a:pPr indent="-330200" lvl="2" marL="1371600" marR="0" rtl="0" algn="l">
              <a:lnSpc>
                <a:spcPct val="100000"/>
              </a:lnSpc>
              <a:spcBef>
                <a:spcPts val="0"/>
              </a:spcBef>
              <a:spcAft>
                <a:spcPts val="0"/>
              </a:spcAft>
              <a:buClr>
                <a:schemeClr val="lt1"/>
              </a:buClr>
              <a:buSzPts val="1600"/>
              <a:buFont typeface="Montserrat"/>
              <a:buAutoNum type="romanLcPeriod"/>
            </a:pPr>
            <a:r>
              <a:rPr b="0" i="0" lang="en" sz="1600" u="none" cap="none" strike="noStrike">
                <a:solidFill>
                  <a:schemeClr val="lt1"/>
                </a:solidFill>
                <a:latin typeface="Montserrat"/>
                <a:ea typeface="Montserrat"/>
                <a:cs typeface="Montserrat"/>
                <a:sym typeface="Montserrat"/>
              </a:rPr>
              <a:t>Patrones de diseño (relaciones entre clases, más abstractos).</a:t>
            </a:r>
            <a:endParaRPr b="0" i="0" sz="1600" u="none" cap="none" strike="noStrike">
              <a:solidFill>
                <a:schemeClr val="lt1"/>
              </a:solidFill>
              <a:latin typeface="Montserrat"/>
              <a:ea typeface="Montserrat"/>
              <a:cs typeface="Montserrat"/>
              <a:sym typeface="Montserrat"/>
            </a:endParaRPr>
          </a:p>
          <a:p>
            <a:pPr indent="-330200" lvl="2" marL="1371600" marR="0" rtl="0" algn="l">
              <a:lnSpc>
                <a:spcPct val="100000"/>
              </a:lnSpc>
              <a:spcBef>
                <a:spcPts val="0"/>
              </a:spcBef>
              <a:spcAft>
                <a:spcPts val="0"/>
              </a:spcAft>
              <a:buClr>
                <a:schemeClr val="lt1"/>
              </a:buClr>
              <a:buSzPts val="1600"/>
              <a:buFont typeface="Montserrat"/>
              <a:buAutoNum type="romanLcPeriod"/>
            </a:pPr>
            <a:r>
              <a:rPr b="0" i="0" lang="en" sz="1600" u="none" cap="none" strike="noStrike">
                <a:solidFill>
                  <a:schemeClr val="lt1"/>
                </a:solidFill>
                <a:latin typeface="Montserrat"/>
                <a:ea typeface="Montserrat"/>
                <a:cs typeface="Montserrat"/>
                <a:sym typeface="Montserrat"/>
              </a:rPr>
              <a:t>Frameworks (alto nivel, requieren más inversión).</a:t>
            </a:r>
            <a:endParaRPr b="0" i="0" sz="1600" u="none" cap="none" strike="noStrike">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Montserrat"/>
              <a:ea typeface="Montserrat"/>
              <a:cs typeface="Montserrat"/>
              <a:sym typeface="Montserrat"/>
            </a:endParaRPr>
          </a:p>
          <a:p>
            <a:pPr indent="114300" lvl="0" marL="0" marR="0" rtl="0" algn="l">
              <a:lnSpc>
                <a:spcPct val="100000"/>
              </a:lnSpc>
              <a:spcBef>
                <a:spcPts val="0"/>
              </a:spcBef>
              <a:spcAft>
                <a:spcPts val="0"/>
              </a:spcAft>
              <a:buNone/>
            </a:pPr>
            <a:r>
              <a:rPr b="1" lang="en" sz="1600">
                <a:solidFill>
                  <a:schemeClr val="lt1"/>
                </a:solidFill>
                <a:latin typeface="Montserrat"/>
                <a:ea typeface="Montserrat"/>
                <a:cs typeface="Montserrat"/>
                <a:sym typeface="Montserrat"/>
              </a:rPr>
              <a:t>2. </a:t>
            </a:r>
            <a:r>
              <a:rPr b="1" i="0" lang="en" sz="1600" u="none" cap="none" strike="noStrike">
                <a:solidFill>
                  <a:schemeClr val="lt1"/>
                </a:solidFill>
                <a:latin typeface="Montserrat"/>
                <a:ea typeface="Montserrat"/>
                <a:cs typeface="Montserrat"/>
                <a:sym typeface="Montserrat"/>
              </a:rPr>
              <a:t>Extensibilidad:</a:t>
            </a:r>
            <a:r>
              <a:rPr b="0" i="0" lang="en" sz="1600" u="none" cap="none" strike="noStrike">
                <a:solidFill>
                  <a:schemeClr val="lt1"/>
                </a:solidFill>
                <a:latin typeface="Montserrat"/>
                <a:ea typeface="Montserrat"/>
                <a:cs typeface="Montserrat"/>
                <a:sym typeface="Montserrat"/>
              </a:rPr>
              <a:t> El cambio es inevitable.</a:t>
            </a:r>
            <a:endParaRPr b="0" i="0" sz="1600" u="none" cap="none" strike="noStrike">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Montserrat"/>
              <a:ea typeface="Montserrat"/>
              <a:cs typeface="Montserrat"/>
              <a:sym typeface="Montserrat"/>
            </a:endParaRPr>
          </a:p>
          <a:p>
            <a:pPr indent="-330200" lvl="0" marL="914400" marR="0" rtl="0" algn="l">
              <a:lnSpc>
                <a:spcPct val="100000"/>
              </a:lnSpc>
              <a:spcBef>
                <a:spcPts val="0"/>
              </a:spcBef>
              <a:spcAft>
                <a:spcPts val="0"/>
              </a:spcAft>
              <a:buClr>
                <a:schemeClr val="lt1"/>
              </a:buClr>
              <a:buSzPts val="1600"/>
              <a:buFont typeface="Montserrat"/>
              <a:buChar char="-"/>
            </a:pPr>
            <a:r>
              <a:rPr b="0" i="0" lang="en" sz="1600" u="none" cap="none" strike="noStrike">
                <a:solidFill>
                  <a:schemeClr val="lt1"/>
                </a:solidFill>
                <a:latin typeface="Montserrat"/>
                <a:ea typeface="Montserrat"/>
                <a:cs typeface="Montserrat"/>
                <a:sym typeface="Montserrat"/>
              </a:rPr>
              <a:t>Diseña previendo modificaciones futuras (nuevas plataformas, funciones, tendencias).</a:t>
            </a:r>
            <a:endParaRPr b="0" i="0" sz="1600" u="none" cap="none" strike="noStrike">
              <a:solidFill>
                <a:schemeClr val="lt1"/>
              </a:solidFill>
              <a:latin typeface="Montserrat"/>
              <a:ea typeface="Montserrat"/>
              <a:cs typeface="Montserrat"/>
              <a:sym typeface="Montserrat"/>
            </a:endParaRPr>
          </a:p>
          <a:p>
            <a:pPr indent="-330200" lvl="0" marL="914400" marR="0" rtl="0" algn="l">
              <a:lnSpc>
                <a:spcPct val="100000"/>
              </a:lnSpc>
              <a:spcBef>
                <a:spcPts val="0"/>
              </a:spcBef>
              <a:spcAft>
                <a:spcPts val="0"/>
              </a:spcAft>
              <a:buClr>
                <a:schemeClr val="lt1"/>
              </a:buClr>
              <a:buSzPts val="1600"/>
              <a:buFont typeface="Montserrat"/>
              <a:buChar char="-"/>
            </a:pPr>
            <a:r>
              <a:rPr b="0" i="0" lang="en" sz="1600" u="none" cap="none" strike="noStrike">
                <a:solidFill>
                  <a:schemeClr val="lt1"/>
                </a:solidFill>
                <a:latin typeface="Montserrat"/>
                <a:ea typeface="Montserrat"/>
                <a:cs typeface="Montserrat"/>
                <a:sym typeface="Montserrat"/>
              </a:rPr>
              <a:t>Aísla partes cambiantes para evitar rehacer todo el sistema.</a:t>
            </a:r>
            <a:endParaRPr b="0" i="0" sz="16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36393a54e7d_0_55"/>
          <p:cNvSpPr txBox="1"/>
          <p:nvPr>
            <p:ph type="title"/>
          </p:nvPr>
        </p:nvSpPr>
        <p:spPr>
          <a:xfrm>
            <a:off x="920175" y="336300"/>
            <a:ext cx="7838400" cy="105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400">
                <a:solidFill>
                  <a:schemeClr val="lt2"/>
                </a:solidFill>
              </a:rPr>
              <a:t>Ejemplo </a:t>
            </a:r>
            <a:endParaRPr sz="2400">
              <a:solidFill>
                <a:schemeClr val="lt2"/>
              </a:solidFill>
            </a:endParaRPr>
          </a:p>
        </p:txBody>
      </p:sp>
      <p:cxnSp>
        <p:nvCxnSpPr>
          <p:cNvPr id="308" name="Google Shape;308;g36393a54e7d_0_55"/>
          <p:cNvCxnSpPr/>
          <p:nvPr/>
        </p:nvCxnSpPr>
        <p:spPr>
          <a:xfrm>
            <a:off x="998425" y="81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09" name="Google Shape;309;g36393a54e7d_0_55"/>
          <p:cNvSpPr txBox="1"/>
          <p:nvPr/>
        </p:nvSpPr>
        <p:spPr>
          <a:xfrm>
            <a:off x="810800" y="818750"/>
            <a:ext cx="78897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Imagina que debes crear una aplicación de un catálogo para un fabricante de automóviles. La empresa fabrica autos y camiones; pueden ser eléctricos o de gasolina; todos los modelos pueden tener controles manuales o piloto automático.</a:t>
            </a:r>
            <a:endParaRPr sz="1300">
              <a:solidFill>
                <a:schemeClr val="dk2"/>
              </a:solidFill>
              <a:latin typeface="Montserrat"/>
              <a:ea typeface="Montserrat"/>
              <a:cs typeface="Montserrat"/>
              <a:sym typeface="Montserrat"/>
            </a:endParaRPr>
          </a:p>
        </p:txBody>
      </p:sp>
      <p:pic>
        <p:nvPicPr>
          <p:cNvPr id="310" name="Google Shape;310;g36393a54e7d_0_55"/>
          <p:cNvPicPr preferRelativeResize="0"/>
          <p:nvPr/>
        </p:nvPicPr>
        <p:blipFill>
          <a:blip r:embed="rId3">
            <a:alphaModFix/>
          </a:blip>
          <a:stretch>
            <a:fillRect/>
          </a:stretch>
        </p:blipFill>
        <p:spPr>
          <a:xfrm>
            <a:off x="2433388" y="1537475"/>
            <a:ext cx="4277225" cy="3680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6393a54e7d_0_63"/>
          <p:cNvSpPr txBox="1"/>
          <p:nvPr>
            <p:ph type="title"/>
          </p:nvPr>
        </p:nvSpPr>
        <p:spPr>
          <a:xfrm>
            <a:off x="920175" y="336300"/>
            <a:ext cx="7838400" cy="105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400">
                <a:solidFill>
                  <a:schemeClr val="lt2"/>
                </a:solidFill>
              </a:rPr>
              <a:t>Ejemplo </a:t>
            </a:r>
            <a:endParaRPr sz="2400">
              <a:solidFill>
                <a:schemeClr val="lt2"/>
              </a:solidFill>
            </a:endParaRPr>
          </a:p>
        </p:txBody>
      </p:sp>
      <p:cxnSp>
        <p:nvCxnSpPr>
          <p:cNvPr id="316" name="Google Shape;316;g36393a54e7d_0_63"/>
          <p:cNvCxnSpPr/>
          <p:nvPr/>
        </p:nvCxnSpPr>
        <p:spPr>
          <a:xfrm>
            <a:off x="998425" y="815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17" name="Google Shape;317;g36393a54e7d_0_63"/>
          <p:cNvSpPr txBox="1"/>
          <p:nvPr/>
        </p:nvSpPr>
        <p:spPr>
          <a:xfrm>
            <a:off x="810800" y="818750"/>
            <a:ext cx="78897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Puedes resolver este problema con la composición. En lugar de que los objetos de auto implementen un comportamiento por su cuenta, pueden delegarlo a otros objetos</a:t>
            </a:r>
            <a:endParaRPr sz="1300">
              <a:solidFill>
                <a:schemeClr val="dk2"/>
              </a:solidFill>
              <a:latin typeface="Montserrat"/>
              <a:ea typeface="Montserrat"/>
              <a:cs typeface="Montserrat"/>
              <a:sym typeface="Montserrat"/>
            </a:endParaRPr>
          </a:p>
        </p:txBody>
      </p:sp>
      <p:pic>
        <p:nvPicPr>
          <p:cNvPr id="318" name="Google Shape;318;g36393a54e7d_0_63"/>
          <p:cNvPicPr preferRelativeResize="0"/>
          <p:nvPr/>
        </p:nvPicPr>
        <p:blipFill>
          <a:blip r:embed="rId3">
            <a:alphaModFix/>
          </a:blip>
          <a:stretch>
            <a:fillRect/>
          </a:stretch>
        </p:blipFill>
        <p:spPr>
          <a:xfrm>
            <a:off x="2486300" y="1386600"/>
            <a:ext cx="4059266" cy="375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g36393a54e7d_0_71"/>
          <p:cNvSpPr txBox="1"/>
          <p:nvPr>
            <p:ph type="title"/>
          </p:nvPr>
        </p:nvSpPr>
        <p:spPr>
          <a:xfrm>
            <a:off x="3404425" y="2271750"/>
            <a:ext cx="4475400" cy="60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2900"/>
              <a:t>Principios SOLID</a:t>
            </a:r>
            <a:endParaRPr sz="2900"/>
          </a:p>
        </p:txBody>
      </p:sp>
      <p:cxnSp>
        <p:nvCxnSpPr>
          <p:cNvPr id="324" name="Google Shape;324;g36393a54e7d_0_71"/>
          <p:cNvCxnSpPr/>
          <p:nvPr/>
        </p:nvCxnSpPr>
        <p:spPr>
          <a:xfrm>
            <a:off x="3079700" y="1476902"/>
            <a:ext cx="0" cy="2189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25" name="Google Shape;325;g36393a54e7d_0_71"/>
          <p:cNvSpPr txBox="1"/>
          <p:nvPr/>
        </p:nvSpPr>
        <p:spPr>
          <a:xfrm>
            <a:off x="1119975" y="1586700"/>
            <a:ext cx="1635000" cy="20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chemeClr val="lt2"/>
                </a:solidFill>
                <a:latin typeface="Anybody SemiBold"/>
                <a:ea typeface="Anybody SemiBold"/>
                <a:cs typeface="Anybody SemiBold"/>
                <a:sym typeface="Anybody SemiBold"/>
              </a:rPr>
              <a:t>0</a:t>
            </a:r>
            <a:r>
              <a:rPr lang="en" sz="9600">
                <a:solidFill>
                  <a:schemeClr val="lt2"/>
                </a:solidFill>
                <a:latin typeface="Anybody SemiBold"/>
                <a:ea typeface="Anybody SemiBold"/>
                <a:cs typeface="Anybody SemiBold"/>
                <a:sym typeface="Anybody SemiBold"/>
              </a:rPr>
              <a:t>4</a:t>
            </a:r>
            <a:endParaRPr b="0" i="0" sz="9600" u="none" cap="none" strike="noStrike">
              <a:solidFill>
                <a:schemeClr val="lt2"/>
              </a:solidFill>
              <a:latin typeface="Anybody SemiBold"/>
              <a:ea typeface="Anybody SemiBold"/>
              <a:cs typeface="Anybody SemiBold"/>
              <a:sym typeface="Anybody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 name="Shape 329"/>
        <p:cNvGrpSpPr/>
        <p:nvPr/>
      </p:nvGrpSpPr>
      <p:grpSpPr>
        <a:xfrm>
          <a:off x="0" y="0"/>
          <a:ext cx="0" cy="0"/>
          <a:chOff x="0" y="0"/>
          <a:chExt cx="0" cy="0"/>
        </a:xfrm>
      </p:grpSpPr>
      <p:cxnSp>
        <p:nvCxnSpPr>
          <p:cNvPr id="330" name="Google Shape;330;g36393a54e7d_0_77"/>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31" name="Google Shape;331;g36393a54e7d_0_77"/>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Principios SOLID</a:t>
            </a:r>
            <a:endParaRPr b="0" i="0" sz="1100" u="none" cap="none" strike="noStrike">
              <a:solidFill>
                <a:srgbClr val="000000"/>
              </a:solidFill>
              <a:latin typeface="Arial"/>
              <a:ea typeface="Arial"/>
              <a:cs typeface="Arial"/>
              <a:sym typeface="Arial"/>
            </a:endParaRPr>
          </a:p>
        </p:txBody>
      </p:sp>
      <p:sp>
        <p:nvSpPr>
          <p:cNvPr id="332" name="Google Shape;332;g36393a54e7d_0_77"/>
          <p:cNvSpPr txBox="1"/>
          <p:nvPr/>
        </p:nvSpPr>
        <p:spPr>
          <a:xfrm>
            <a:off x="796325" y="1515400"/>
            <a:ext cx="7916100" cy="3424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SOLID es una regla mnemotécnica para cinco principios de diseño ideados para hacer que los diseños de software sean más comprensibles, flexibles y fáciles de mantener</a:t>
            </a:r>
            <a:endParaRPr sz="1500">
              <a:solidFill>
                <a:schemeClr val="dk2"/>
              </a:solidFill>
              <a:latin typeface="Montserrat"/>
              <a:ea typeface="Montserrat"/>
              <a:cs typeface="Montserrat"/>
              <a:sym typeface="Montserrat"/>
            </a:endParaRPr>
          </a:p>
          <a:p>
            <a:pPr indent="0" lvl="0" marL="0" marR="0" rtl="0" algn="l">
              <a:lnSpc>
                <a:spcPct val="100000"/>
              </a:lnSpc>
              <a:spcBef>
                <a:spcPts val="1000"/>
              </a:spcBef>
              <a:spcAft>
                <a:spcPts val="0"/>
              </a:spcAft>
              <a:buNone/>
            </a:pPr>
            <a:r>
              <a:t/>
            </a:r>
            <a:endParaRPr sz="1500">
              <a:solidFill>
                <a:schemeClr val="dk2"/>
              </a:solidFill>
              <a:latin typeface="Montserrat"/>
              <a:ea typeface="Montserrat"/>
              <a:cs typeface="Montserrat"/>
              <a:sym typeface="Montserrat"/>
            </a:endParaRPr>
          </a:p>
          <a:p>
            <a:pPr indent="-323850" lvl="0" marL="457200" marR="0" rtl="0" algn="l">
              <a:lnSpc>
                <a:spcPct val="100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Robert Martin los presentó en el libro “Desarrollo ágil de software: principios, patrones y prácticas”.</a:t>
            </a:r>
            <a:endParaRPr sz="1500">
              <a:solidFill>
                <a:schemeClr val="dk2"/>
              </a:solidFill>
              <a:latin typeface="Montserrat"/>
              <a:ea typeface="Montserrat"/>
              <a:cs typeface="Montserrat"/>
              <a:sym typeface="Montserrat"/>
            </a:endParaRPr>
          </a:p>
          <a:p>
            <a:pPr indent="0" lvl="0" marL="0" marR="0" rtl="0" algn="l">
              <a:lnSpc>
                <a:spcPct val="100000"/>
              </a:lnSpc>
              <a:spcBef>
                <a:spcPts val="1000"/>
              </a:spcBef>
              <a:spcAft>
                <a:spcPts val="0"/>
              </a:spcAft>
              <a:buNone/>
            </a:pPr>
            <a:r>
              <a:t/>
            </a:r>
            <a:endParaRPr sz="1500">
              <a:solidFill>
                <a:schemeClr val="dk2"/>
              </a:solidFill>
              <a:latin typeface="Montserrat"/>
              <a:ea typeface="Montserrat"/>
              <a:cs typeface="Montserrat"/>
              <a:sym typeface="Montserrat"/>
            </a:endParaRPr>
          </a:p>
          <a:p>
            <a:pPr indent="-323850" lvl="0" marL="457200" marR="0" rtl="0" algn="l">
              <a:lnSpc>
                <a:spcPct val="100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No existe un producto de software exitoso en el que se apliquen todos estos principios al mismo tiempo.</a:t>
            </a:r>
            <a:endParaRPr sz="1500">
              <a:solidFill>
                <a:schemeClr val="dk2"/>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6" name="Shape 336"/>
        <p:cNvGrpSpPr/>
        <p:nvPr/>
      </p:nvGrpSpPr>
      <p:grpSpPr>
        <a:xfrm>
          <a:off x="0" y="0"/>
          <a:ext cx="0" cy="0"/>
          <a:chOff x="0" y="0"/>
          <a:chExt cx="0" cy="0"/>
        </a:xfrm>
      </p:grpSpPr>
      <p:cxnSp>
        <p:nvCxnSpPr>
          <p:cNvPr id="337" name="Google Shape;337;g36393a54e7d_0_83"/>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38" name="Google Shape;338;g36393a54e7d_0_83"/>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S: Single Responsibility Principle</a:t>
            </a:r>
            <a:endParaRPr b="0" i="0" sz="1100" u="none" cap="none" strike="noStrike">
              <a:solidFill>
                <a:srgbClr val="000000"/>
              </a:solidFill>
              <a:latin typeface="Arial"/>
              <a:ea typeface="Arial"/>
              <a:cs typeface="Arial"/>
              <a:sym typeface="Arial"/>
            </a:endParaRPr>
          </a:p>
        </p:txBody>
      </p:sp>
      <p:sp>
        <p:nvSpPr>
          <p:cNvPr id="339" name="Google Shape;339;g36393a54e7d_0_83"/>
          <p:cNvSpPr txBox="1"/>
          <p:nvPr/>
        </p:nvSpPr>
        <p:spPr>
          <a:xfrm>
            <a:off x="796325" y="1515400"/>
            <a:ext cx="7916100" cy="3424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50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Problema 1: Los verdaderos problemas surgen cuando tu programa crece y cambia constantemente. En cierto punto, las clases se vuelven tan grandes que ya no puedes recordar sus detalles.</a:t>
            </a:r>
            <a:endParaRPr sz="1500">
              <a:solidFill>
                <a:schemeClr val="dk2"/>
              </a:solidFill>
              <a:latin typeface="Montserrat"/>
              <a:ea typeface="Montserrat"/>
              <a:cs typeface="Montserrat"/>
              <a:sym typeface="Montserrat"/>
            </a:endParaRPr>
          </a:p>
          <a:p>
            <a:pPr indent="-323850" lvl="0" marL="457200" marR="0" rtl="0" algn="l">
              <a:lnSpc>
                <a:spcPct val="150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Problema 2: Si una clase hace demasiadas cosas, tienes que cambiarla cada vez que una de esas cosas cambia. Al hacerlo, te arriesgas a descomponer otras partes de la clase que no pretendías cambiar</a:t>
            </a:r>
            <a:endParaRPr sz="1500">
              <a:solidFill>
                <a:schemeClr val="dk2"/>
              </a:solidFill>
              <a:latin typeface="Montserrat"/>
              <a:ea typeface="Montserrat"/>
              <a:cs typeface="Montserrat"/>
              <a:sym typeface="Montserrat"/>
            </a:endParaRPr>
          </a:p>
          <a:p>
            <a:pPr indent="-323850" lvl="0" marL="457200" marR="0" rtl="0" algn="l">
              <a:lnSpc>
                <a:spcPct val="150000"/>
              </a:lnSpc>
              <a:spcBef>
                <a:spcPts val="1000"/>
              </a:spcBef>
              <a:spcAft>
                <a:spcPts val="1000"/>
              </a:spcAft>
              <a:buClr>
                <a:schemeClr val="dk2"/>
              </a:buClr>
              <a:buSzPts val="1500"/>
              <a:buFont typeface="Montserrat"/>
              <a:buChar char="●"/>
            </a:pPr>
            <a:r>
              <a:rPr lang="en" sz="1500">
                <a:solidFill>
                  <a:schemeClr val="dk2"/>
                </a:solidFill>
                <a:latin typeface="Montserrat"/>
                <a:ea typeface="Montserrat"/>
                <a:cs typeface="Montserrat"/>
                <a:sym typeface="Montserrat"/>
              </a:rPr>
              <a:t>Solución: Intenta hacer a cada clase responsable de una única parte de la funcionalidad.</a:t>
            </a:r>
            <a:endParaRPr sz="1500">
              <a:solidFill>
                <a:schemeClr val="dk2"/>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cxnSp>
        <p:nvCxnSpPr>
          <p:cNvPr id="344" name="Google Shape;344;g36393a54e7d_0_89"/>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45" name="Google Shape;345;g36393a54e7d_0_89"/>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Ejemplo</a:t>
            </a:r>
            <a:endParaRPr b="0" i="0" sz="1100" u="none" cap="none" strike="noStrike">
              <a:solidFill>
                <a:srgbClr val="000000"/>
              </a:solidFill>
              <a:latin typeface="Arial"/>
              <a:ea typeface="Arial"/>
              <a:cs typeface="Arial"/>
              <a:sym typeface="Arial"/>
            </a:endParaRPr>
          </a:p>
        </p:txBody>
      </p:sp>
      <p:sp>
        <p:nvSpPr>
          <p:cNvPr id="346" name="Google Shape;346;g36393a54e7d_0_89"/>
          <p:cNvSpPr txBox="1"/>
          <p:nvPr/>
        </p:nvSpPr>
        <p:spPr>
          <a:xfrm>
            <a:off x="883025" y="1385425"/>
            <a:ext cx="80496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Montserrat"/>
                <a:ea typeface="Montserrat"/>
                <a:cs typeface="Montserrat"/>
                <a:sym typeface="Montserrat"/>
              </a:rPr>
              <a:t>Problema: el formato del informe de horas de trabajo puede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cambiar con el tiempo, lo que te obliga a cambiar el código de la clase.</a:t>
            </a:r>
            <a:endParaRPr sz="1500">
              <a:solidFill>
                <a:schemeClr val="dk2"/>
              </a:solidFill>
              <a:latin typeface="Montserrat"/>
              <a:ea typeface="Montserrat"/>
              <a:cs typeface="Montserrat"/>
              <a:sym typeface="Montserrat"/>
            </a:endParaRPr>
          </a:p>
        </p:txBody>
      </p:sp>
      <p:pic>
        <p:nvPicPr>
          <p:cNvPr id="347" name="Google Shape;347;g36393a54e7d_0_89"/>
          <p:cNvPicPr preferRelativeResize="0"/>
          <p:nvPr/>
        </p:nvPicPr>
        <p:blipFill>
          <a:blip r:embed="rId3">
            <a:alphaModFix/>
          </a:blip>
          <a:stretch>
            <a:fillRect/>
          </a:stretch>
        </p:blipFill>
        <p:spPr>
          <a:xfrm>
            <a:off x="2584875" y="2327125"/>
            <a:ext cx="4257675" cy="1990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1" name="Shape 351"/>
        <p:cNvGrpSpPr/>
        <p:nvPr/>
      </p:nvGrpSpPr>
      <p:grpSpPr>
        <a:xfrm>
          <a:off x="0" y="0"/>
          <a:ext cx="0" cy="0"/>
          <a:chOff x="0" y="0"/>
          <a:chExt cx="0" cy="0"/>
        </a:xfrm>
      </p:grpSpPr>
      <p:cxnSp>
        <p:nvCxnSpPr>
          <p:cNvPr id="352" name="Google Shape;352;g36393a54e7d_0_97"/>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53" name="Google Shape;353;g36393a54e7d_0_97"/>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Ejemplo</a:t>
            </a:r>
            <a:endParaRPr b="0" i="0" sz="1100" u="none" cap="none" strike="noStrike">
              <a:solidFill>
                <a:srgbClr val="000000"/>
              </a:solidFill>
              <a:latin typeface="Arial"/>
              <a:ea typeface="Arial"/>
              <a:cs typeface="Arial"/>
              <a:sym typeface="Arial"/>
            </a:endParaRPr>
          </a:p>
        </p:txBody>
      </p:sp>
      <p:sp>
        <p:nvSpPr>
          <p:cNvPr id="354" name="Google Shape;354;g36393a54e7d_0_97"/>
          <p:cNvSpPr txBox="1"/>
          <p:nvPr/>
        </p:nvSpPr>
        <p:spPr>
          <a:xfrm>
            <a:off x="883025" y="1385425"/>
            <a:ext cx="8049600" cy="9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Montserrat"/>
                <a:ea typeface="Montserrat"/>
                <a:cs typeface="Montserrat"/>
                <a:sym typeface="Montserrat"/>
              </a:rPr>
              <a:t>Solución: Resuelve el problema moviendo el comportamiento relacionado con la impresión de informes de horas de trabajo a una clase separada</a:t>
            </a:r>
            <a:endParaRPr sz="1500">
              <a:solidFill>
                <a:schemeClr val="dk2"/>
              </a:solidFill>
              <a:latin typeface="Montserrat"/>
              <a:ea typeface="Montserrat"/>
              <a:cs typeface="Montserrat"/>
              <a:sym typeface="Montserrat"/>
            </a:endParaRPr>
          </a:p>
        </p:txBody>
      </p:sp>
      <p:pic>
        <p:nvPicPr>
          <p:cNvPr id="355" name="Google Shape;355;g36393a54e7d_0_97"/>
          <p:cNvPicPr preferRelativeResize="0"/>
          <p:nvPr/>
        </p:nvPicPr>
        <p:blipFill>
          <a:blip r:embed="rId3">
            <a:alphaModFix/>
          </a:blip>
          <a:stretch>
            <a:fillRect/>
          </a:stretch>
        </p:blipFill>
        <p:spPr>
          <a:xfrm>
            <a:off x="2464175" y="2256700"/>
            <a:ext cx="5044375" cy="1904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cxnSp>
        <p:nvCxnSpPr>
          <p:cNvPr id="360" name="Google Shape;360;g36393a54e7d_0_105"/>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61" name="Google Shape;361;g36393a54e7d_0_105"/>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O: Open/Closed Principle</a:t>
            </a:r>
            <a:endParaRPr b="0" i="0" sz="1100" u="none" cap="none" strike="noStrike">
              <a:solidFill>
                <a:srgbClr val="000000"/>
              </a:solidFill>
              <a:latin typeface="Arial"/>
              <a:ea typeface="Arial"/>
              <a:cs typeface="Arial"/>
              <a:sym typeface="Arial"/>
            </a:endParaRPr>
          </a:p>
        </p:txBody>
      </p:sp>
      <p:sp>
        <p:nvSpPr>
          <p:cNvPr id="362" name="Google Shape;362;g36393a54e7d_0_105"/>
          <p:cNvSpPr txBox="1"/>
          <p:nvPr/>
        </p:nvSpPr>
        <p:spPr>
          <a:xfrm>
            <a:off x="796325" y="1615475"/>
            <a:ext cx="7916100" cy="3324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Las clases deben estar abiertas a la extensión pero cerradas a la modificación.</a:t>
            </a:r>
            <a:endParaRPr sz="1500">
              <a:solidFill>
                <a:schemeClr val="dk2"/>
              </a:solidFill>
              <a:latin typeface="Montserrat"/>
              <a:ea typeface="Montserrat"/>
              <a:cs typeface="Montserrat"/>
              <a:sym typeface="Montserrat"/>
            </a:endParaRPr>
          </a:p>
          <a:p>
            <a:pPr indent="-323850" lvl="0" marL="457200" marR="0" rtl="0" algn="l">
              <a:lnSpc>
                <a:spcPct val="115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La idea fundamental de este principio es evitar que el código existente se descomponga cuando </a:t>
            </a:r>
            <a:r>
              <a:rPr lang="en" sz="1500">
                <a:solidFill>
                  <a:schemeClr val="dk2"/>
                </a:solidFill>
                <a:latin typeface="Montserrat"/>
                <a:ea typeface="Montserrat"/>
                <a:cs typeface="Montserrat"/>
                <a:sym typeface="Montserrat"/>
              </a:rPr>
              <a:t>implementan</a:t>
            </a:r>
            <a:r>
              <a:rPr lang="en" sz="1500">
                <a:solidFill>
                  <a:schemeClr val="dk2"/>
                </a:solidFill>
                <a:latin typeface="Montserrat"/>
                <a:ea typeface="Montserrat"/>
                <a:cs typeface="Montserrat"/>
                <a:sym typeface="Montserrat"/>
              </a:rPr>
              <a:t> nuevas funciones.</a:t>
            </a:r>
            <a:endParaRPr sz="1500">
              <a:solidFill>
                <a:schemeClr val="dk2"/>
              </a:solidFill>
              <a:latin typeface="Montserrat"/>
              <a:ea typeface="Montserrat"/>
              <a:cs typeface="Montserrat"/>
              <a:sym typeface="Montserrat"/>
            </a:endParaRPr>
          </a:p>
          <a:p>
            <a:pPr indent="-323850" lvl="0" marL="457200" marR="0" rtl="0" algn="l">
              <a:lnSpc>
                <a:spcPct val="115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Una clase está </a:t>
            </a:r>
            <a:r>
              <a:rPr b="1" lang="en" sz="1500">
                <a:solidFill>
                  <a:schemeClr val="dk2"/>
                </a:solidFill>
                <a:latin typeface="Montserrat"/>
                <a:ea typeface="Montserrat"/>
                <a:cs typeface="Montserrat"/>
                <a:sym typeface="Montserrat"/>
              </a:rPr>
              <a:t>abierta </a:t>
            </a:r>
            <a:r>
              <a:rPr lang="en" sz="1500">
                <a:solidFill>
                  <a:schemeClr val="dk2"/>
                </a:solidFill>
                <a:latin typeface="Montserrat"/>
                <a:ea typeface="Montserrat"/>
                <a:cs typeface="Montserrat"/>
                <a:sym typeface="Montserrat"/>
              </a:rPr>
              <a:t>si puedes extenderla, crear una subclase y hacer lo que quieras con ella (añadir nuevos métodos o campos, sobrescribir el comportamiento base, etc.).</a:t>
            </a:r>
            <a:endParaRPr sz="1500">
              <a:solidFill>
                <a:schemeClr val="dk2"/>
              </a:solidFill>
              <a:latin typeface="Montserrat"/>
              <a:ea typeface="Montserrat"/>
              <a:cs typeface="Montserrat"/>
              <a:sym typeface="Montserrat"/>
            </a:endParaRPr>
          </a:p>
          <a:p>
            <a:pPr indent="-323850" lvl="0" marL="457200" marR="0" rtl="0" algn="l">
              <a:lnSpc>
                <a:spcPct val="115000"/>
              </a:lnSpc>
              <a:spcBef>
                <a:spcPts val="1000"/>
              </a:spcBef>
              <a:spcAft>
                <a:spcPts val="1000"/>
              </a:spcAft>
              <a:buClr>
                <a:schemeClr val="dk2"/>
              </a:buClr>
              <a:buSzPts val="1500"/>
              <a:buFont typeface="Montserrat"/>
              <a:buChar char="●"/>
            </a:pPr>
            <a:r>
              <a:rPr lang="en" sz="1500">
                <a:solidFill>
                  <a:schemeClr val="dk2"/>
                </a:solidFill>
                <a:latin typeface="Montserrat"/>
                <a:ea typeface="Montserrat"/>
                <a:cs typeface="Montserrat"/>
                <a:sym typeface="Montserrat"/>
              </a:rPr>
              <a:t>Una clase está </a:t>
            </a:r>
            <a:r>
              <a:rPr b="1" lang="en" sz="1500">
                <a:solidFill>
                  <a:schemeClr val="dk2"/>
                </a:solidFill>
                <a:latin typeface="Montserrat"/>
                <a:ea typeface="Montserrat"/>
                <a:cs typeface="Montserrat"/>
                <a:sym typeface="Montserrat"/>
              </a:rPr>
              <a:t>cerrada </a:t>
            </a:r>
            <a:r>
              <a:rPr lang="en" sz="1500">
                <a:solidFill>
                  <a:schemeClr val="dk2"/>
                </a:solidFill>
                <a:latin typeface="Montserrat"/>
                <a:ea typeface="Montserrat"/>
                <a:cs typeface="Montserrat"/>
                <a:sym typeface="Montserrat"/>
              </a:rPr>
              <a:t>(también puedes decir completa) si está lista al 100 % para que otras clases la utilicen: su interfaz está claramente definida y no se cambiará en el futuro.</a:t>
            </a:r>
            <a:endParaRPr sz="1500">
              <a:solidFill>
                <a:schemeClr val="dk2"/>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6" name="Shape 366"/>
        <p:cNvGrpSpPr/>
        <p:nvPr/>
      </p:nvGrpSpPr>
      <p:grpSpPr>
        <a:xfrm>
          <a:off x="0" y="0"/>
          <a:ext cx="0" cy="0"/>
          <a:chOff x="0" y="0"/>
          <a:chExt cx="0" cy="0"/>
        </a:xfrm>
      </p:grpSpPr>
      <p:cxnSp>
        <p:nvCxnSpPr>
          <p:cNvPr id="367" name="Google Shape;367;g36393a54e7d_0_111"/>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68" name="Google Shape;368;g36393a54e7d_0_111"/>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Ejemplo</a:t>
            </a:r>
            <a:endParaRPr b="0" i="0" sz="1100" u="none" cap="none" strike="noStrike">
              <a:solidFill>
                <a:srgbClr val="000000"/>
              </a:solidFill>
              <a:latin typeface="Arial"/>
              <a:ea typeface="Arial"/>
              <a:cs typeface="Arial"/>
              <a:sym typeface="Arial"/>
            </a:endParaRPr>
          </a:p>
        </p:txBody>
      </p:sp>
      <p:sp>
        <p:nvSpPr>
          <p:cNvPr id="369" name="Google Shape;369;g36393a54e7d_0_111"/>
          <p:cNvSpPr txBox="1"/>
          <p:nvPr/>
        </p:nvSpPr>
        <p:spPr>
          <a:xfrm>
            <a:off x="818050" y="1134775"/>
            <a:ext cx="8114700" cy="14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Montserrat"/>
                <a:ea typeface="Montserrat"/>
                <a:cs typeface="Montserrat"/>
                <a:sym typeface="Montserrat"/>
              </a:rPr>
              <a:t>Tienes una aplicación de comercio electrónico con una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clase Pedido que calcula los costos de envío, y todos los métodos de envío están incrustados dentro de la clase. Si necesitas añadir un nuevo método de envío, tienes que cambiar el código de la clase Pedido , arriesgándote a descomponerlo.</a:t>
            </a:r>
            <a:endParaRPr sz="1500">
              <a:solidFill>
                <a:schemeClr val="dk2"/>
              </a:solidFill>
              <a:latin typeface="Montserrat"/>
              <a:ea typeface="Montserrat"/>
              <a:cs typeface="Montserrat"/>
              <a:sym typeface="Montserrat"/>
            </a:endParaRPr>
          </a:p>
        </p:txBody>
      </p:sp>
      <p:pic>
        <p:nvPicPr>
          <p:cNvPr id="370" name="Google Shape;370;g36393a54e7d_0_111"/>
          <p:cNvPicPr preferRelativeResize="0"/>
          <p:nvPr/>
        </p:nvPicPr>
        <p:blipFill>
          <a:blip r:embed="rId3">
            <a:alphaModFix/>
          </a:blip>
          <a:stretch>
            <a:fillRect/>
          </a:stretch>
        </p:blipFill>
        <p:spPr>
          <a:xfrm>
            <a:off x="2575625" y="2224925"/>
            <a:ext cx="4213994" cy="2918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4" name="Shape 374"/>
        <p:cNvGrpSpPr/>
        <p:nvPr/>
      </p:nvGrpSpPr>
      <p:grpSpPr>
        <a:xfrm>
          <a:off x="0" y="0"/>
          <a:ext cx="0" cy="0"/>
          <a:chOff x="0" y="0"/>
          <a:chExt cx="0" cy="0"/>
        </a:xfrm>
      </p:grpSpPr>
      <p:cxnSp>
        <p:nvCxnSpPr>
          <p:cNvPr id="375" name="Google Shape;375;g36393a54e7d_0_119"/>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76" name="Google Shape;376;g36393a54e7d_0_119"/>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Ejemplo</a:t>
            </a:r>
            <a:endParaRPr b="0" i="0" sz="1100" u="none" cap="none" strike="noStrike">
              <a:solidFill>
                <a:srgbClr val="000000"/>
              </a:solidFill>
              <a:latin typeface="Arial"/>
              <a:ea typeface="Arial"/>
              <a:cs typeface="Arial"/>
              <a:sym typeface="Arial"/>
            </a:endParaRPr>
          </a:p>
        </p:txBody>
      </p:sp>
      <p:sp>
        <p:nvSpPr>
          <p:cNvPr id="377" name="Google Shape;377;g36393a54e7d_0_119"/>
          <p:cNvSpPr txBox="1"/>
          <p:nvPr/>
        </p:nvSpPr>
        <p:spPr>
          <a:xfrm>
            <a:off x="808750" y="1357600"/>
            <a:ext cx="3565200" cy="361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500">
                <a:solidFill>
                  <a:schemeClr val="dk2"/>
                </a:solidFill>
                <a:latin typeface="Montserrat"/>
                <a:ea typeface="Montserrat"/>
                <a:cs typeface="Montserrat"/>
                <a:sym typeface="Montserrat"/>
              </a:rPr>
              <a:t>Solución: Puedes resolver el problema aplicando el patrón Strategy. Empieza extrayendo métodos de envío y colocándolos dentro de clases separadas con una interfaz común.</a:t>
            </a:r>
            <a:endParaRPr sz="1500">
              <a:solidFill>
                <a:schemeClr val="dk2"/>
              </a:solidFill>
              <a:latin typeface="Montserrat"/>
              <a:ea typeface="Montserrat"/>
              <a:cs typeface="Montserrat"/>
              <a:sym typeface="Montserrat"/>
            </a:endParaRPr>
          </a:p>
          <a:p>
            <a:pPr indent="0" lvl="0" marL="0" rtl="0" algn="l">
              <a:lnSpc>
                <a:spcPct val="115000"/>
              </a:lnSpc>
              <a:spcBef>
                <a:spcPts val="1000"/>
              </a:spcBef>
              <a:spcAft>
                <a:spcPts val="0"/>
              </a:spcAft>
              <a:buNone/>
            </a:pPr>
            <a:r>
              <a:rPr lang="en" sz="1500">
                <a:solidFill>
                  <a:schemeClr val="dk2"/>
                </a:solidFill>
                <a:latin typeface="Montserrat"/>
                <a:ea typeface="Montserrat"/>
                <a:cs typeface="Montserrat"/>
                <a:sym typeface="Montserrat"/>
              </a:rPr>
              <a:t>Esta solución tiene la ventaja adicional de que te permite mover el cálculo del tiempo de entrega a clases más relevantes, de acuerdo con el </a:t>
            </a:r>
            <a:r>
              <a:rPr i="1" lang="en" sz="1500">
                <a:solidFill>
                  <a:schemeClr val="dk2"/>
                </a:solidFill>
                <a:latin typeface="Montserrat"/>
                <a:ea typeface="Montserrat"/>
                <a:cs typeface="Montserrat"/>
                <a:sym typeface="Montserrat"/>
              </a:rPr>
              <a:t>principio de responsabilidad única.</a:t>
            </a:r>
            <a:endParaRPr i="1" sz="1500">
              <a:solidFill>
                <a:schemeClr val="dk2"/>
              </a:solidFill>
              <a:latin typeface="Montserrat"/>
              <a:ea typeface="Montserrat"/>
              <a:cs typeface="Montserrat"/>
              <a:sym typeface="Montserrat"/>
            </a:endParaRPr>
          </a:p>
        </p:txBody>
      </p:sp>
      <p:pic>
        <p:nvPicPr>
          <p:cNvPr id="378" name="Google Shape;378;g36393a54e7d_0_119"/>
          <p:cNvPicPr preferRelativeResize="0"/>
          <p:nvPr/>
        </p:nvPicPr>
        <p:blipFill>
          <a:blip r:embed="rId3">
            <a:alphaModFix/>
          </a:blip>
          <a:stretch>
            <a:fillRect/>
          </a:stretch>
        </p:blipFill>
        <p:spPr>
          <a:xfrm>
            <a:off x="4513251" y="425375"/>
            <a:ext cx="4243475" cy="461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6233b2a2fd_0_13"/>
          <p:cNvSpPr txBox="1"/>
          <p:nvPr/>
        </p:nvSpPr>
        <p:spPr>
          <a:xfrm>
            <a:off x="279550" y="304475"/>
            <a:ext cx="7628100" cy="554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b="0" i="0" lang="en" sz="2400" u="none" cap="none" strike="noStrike">
                <a:solidFill>
                  <a:schemeClr val="lt2"/>
                </a:solidFill>
                <a:latin typeface="Montserrat ExtraBold"/>
                <a:ea typeface="Montserrat ExtraBold"/>
                <a:cs typeface="Montserrat ExtraBold"/>
                <a:sym typeface="Montserrat ExtraBold"/>
              </a:rPr>
              <a:t>Principios del diseño</a:t>
            </a:r>
            <a:endParaRPr b="0" i="0" sz="1400" u="none" cap="none" strike="noStrike">
              <a:solidFill>
                <a:schemeClr val="lt1"/>
              </a:solidFill>
              <a:latin typeface="Arial"/>
              <a:ea typeface="Arial"/>
              <a:cs typeface="Arial"/>
              <a:sym typeface="Arial"/>
            </a:endParaRPr>
          </a:p>
        </p:txBody>
      </p:sp>
      <p:sp>
        <p:nvSpPr>
          <p:cNvPr id="176" name="Google Shape;176;g36233b2a2fd_0_13"/>
          <p:cNvSpPr txBox="1"/>
          <p:nvPr/>
        </p:nvSpPr>
        <p:spPr>
          <a:xfrm>
            <a:off x="502400" y="1037400"/>
            <a:ext cx="8514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Montserrat"/>
              <a:ea typeface="Montserrat"/>
              <a:cs typeface="Montserrat"/>
              <a:sym typeface="Montserrat"/>
            </a:endParaRPr>
          </a:p>
        </p:txBody>
      </p:sp>
      <p:sp>
        <p:nvSpPr>
          <p:cNvPr id="177" name="Google Shape;177;g36233b2a2fd_0_13"/>
          <p:cNvSpPr txBox="1"/>
          <p:nvPr/>
        </p:nvSpPr>
        <p:spPr>
          <a:xfrm>
            <a:off x="1003725" y="1106900"/>
            <a:ext cx="7251000" cy="34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Montserrat"/>
                <a:ea typeface="Montserrat"/>
                <a:cs typeface="Montserrat"/>
                <a:sym typeface="Montserrat"/>
              </a:rPr>
              <a:t>¿Qué es un buen diseño de software? ¿Cómo medimos su calidad? ¿Qué prácticas debemos llevar a cabo para lograrlo?</a:t>
            </a:r>
            <a:endParaRPr b="0"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Montserrat"/>
                <a:ea typeface="Montserrat"/>
                <a:cs typeface="Montserrat"/>
                <a:sym typeface="Montserrat"/>
              </a:rPr>
              <a:t>¿Cómo podemos hacer nuestra arquitectura flexible, estable y fácil de comprender?</a:t>
            </a:r>
            <a:endParaRPr b="0"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Montserrat"/>
                <a:ea typeface="Montserrat"/>
                <a:cs typeface="Montserrat"/>
                <a:sym typeface="Montserrat"/>
              </a:rPr>
              <a:t>Éstas son las grandes preguntas, pero, lamentablemente, </a:t>
            </a:r>
            <a:r>
              <a:rPr b="1" i="0" lang="en" sz="1800" u="none" cap="none" strike="noStrike">
                <a:solidFill>
                  <a:schemeClr val="lt1"/>
                </a:solidFill>
                <a:latin typeface="Montserrat"/>
                <a:ea typeface="Montserrat"/>
                <a:cs typeface="Montserrat"/>
                <a:sym typeface="Montserrat"/>
              </a:rPr>
              <a:t>las</a:t>
            </a:r>
            <a:endParaRPr b="1" i="0" sz="18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Montserrat"/>
                <a:ea typeface="Montserrat"/>
                <a:cs typeface="Montserrat"/>
                <a:sym typeface="Montserrat"/>
              </a:rPr>
              <a:t>respuestas varían en función del tipo de aplicación que estés creando</a:t>
            </a:r>
            <a:r>
              <a:rPr b="0" i="0" lang="en" sz="1800" u="none" cap="none" strike="noStrike">
                <a:solidFill>
                  <a:schemeClr val="lt1"/>
                </a:solidFill>
                <a:latin typeface="Montserrat"/>
                <a:ea typeface="Montserrat"/>
                <a:cs typeface="Montserrat"/>
                <a:sym typeface="Montserrat"/>
              </a:rPr>
              <a:t>. No obstante, existen varios principios universales del diseño de software que pueden ayudarte a responder estas preguntas para tu propio proyecto.</a:t>
            </a:r>
            <a:endParaRPr b="0" i="0" sz="18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cxnSp>
        <p:nvCxnSpPr>
          <p:cNvPr id="383" name="Google Shape;383;g36393a54e7d_0_127"/>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84" name="Google Shape;384;g36393a54e7d_0_127"/>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L: Liskov Substitution Principle</a:t>
            </a:r>
            <a:endParaRPr b="0" i="0" sz="1100" u="none" cap="none" strike="noStrike">
              <a:solidFill>
                <a:srgbClr val="000000"/>
              </a:solidFill>
              <a:latin typeface="Arial"/>
              <a:ea typeface="Arial"/>
              <a:cs typeface="Arial"/>
              <a:sym typeface="Arial"/>
            </a:endParaRPr>
          </a:p>
        </p:txBody>
      </p:sp>
      <p:sp>
        <p:nvSpPr>
          <p:cNvPr id="385" name="Google Shape;385;g36393a54e7d_0_127"/>
          <p:cNvSpPr txBox="1"/>
          <p:nvPr/>
        </p:nvSpPr>
        <p:spPr>
          <a:xfrm>
            <a:off x="796325" y="1617525"/>
            <a:ext cx="7916100" cy="3322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Definido por Barbara Liskov (1987): Una subclase debe poder reemplazar a su superclase sin alterar el comportamiento esperado del programa. Al sobrescribir un método, extiende el comportamiento base en lugar de sustituirlo con algo totalmente distinto.</a:t>
            </a:r>
            <a:endParaRPr sz="1500">
              <a:solidFill>
                <a:schemeClr val="dk2"/>
              </a:solidFill>
              <a:latin typeface="Montserrat"/>
              <a:ea typeface="Montserrat"/>
              <a:cs typeface="Montserrat"/>
              <a:sym typeface="Montserrat"/>
            </a:endParaRPr>
          </a:p>
          <a:p>
            <a:pPr indent="-323850" lvl="0" marL="457200" marR="0" rtl="0" algn="l">
              <a:lnSpc>
                <a:spcPct val="115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El principio de sustitución es un grupo de comprobaciones que ayudan a predecir si una subclase permanece compatible con el código que pudo funcionar con objetos de la superclase.</a:t>
            </a:r>
            <a:endParaRPr sz="1500">
              <a:solidFill>
                <a:schemeClr val="dk2"/>
              </a:solidFill>
              <a:latin typeface="Montserrat"/>
              <a:ea typeface="Montserrat"/>
              <a:cs typeface="Montserrat"/>
              <a:sym typeface="Montserrat"/>
            </a:endParaRPr>
          </a:p>
          <a:p>
            <a:pPr indent="-323850" lvl="0" marL="457200" marR="0" rtl="0" algn="l">
              <a:lnSpc>
                <a:spcPct val="115000"/>
              </a:lnSpc>
              <a:spcBef>
                <a:spcPts val="1000"/>
              </a:spcBef>
              <a:spcAft>
                <a:spcPts val="1000"/>
              </a:spcAft>
              <a:buClr>
                <a:schemeClr val="dk2"/>
              </a:buClr>
              <a:buSzPts val="1500"/>
              <a:buFont typeface="Montserrat"/>
              <a:buChar char="●"/>
            </a:pPr>
            <a:r>
              <a:rPr lang="en" sz="1500">
                <a:solidFill>
                  <a:schemeClr val="dk2"/>
                </a:solidFill>
                <a:latin typeface="Montserrat"/>
                <a:ea typeface="Montserrat"/>
                <a:cs typeface="Montserrat"/>
                <a:sym typeface="Montserrat"/>
              </a:rPr>
              <a:t>Al contrario que otros principios de diseño que están muy abiertos a la interpretación, el principio de sustitución incluye un grupo de requisitos formales para las subclases y, específicamente, para sus métodos:</a:t>
            </a:r>
            <a:endParaRPr sz="1500">
              <a:solidFill>
                <a:schemeClr val="dk2"/>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cxnSp>
        <p:nvCxnSpPr>
          <p:cNvPr id="390" name="Google Shape;390;g36393a54e7d_0_133"/>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91" name="Google Shape;391;g36393a54e7d_0_133"/>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L: Liskov Substitution Principle</a:t>
            </a:r>
            <a:endParaRPr b="0" i="0" sz="1100" u="none" cap="none" strike="noStrike">
              <a:solidFill>
                <a:srgbClr val="000000"/>
              </a:solidFill>
              <a:latin typeface="Arial"/>
              <a:ea typeface="Arial"/>
              <a:cs typeface="Arial"/>
              <a:sym typeface="Arial"/>
            </a:endParaRPr>
          </a:p>
        </p:txBody>
      </p:sp>
      <p:sp>
        <p:nvSpPr>
          <p:cNvPr id="392" name="Google Shape;392;g36393a54e7d_0_133"/>
          <p:cNvSpPr txBox="1"/>
          <p:nvPr/>
        </p:nvSpPr>
        <p:spPr>
          <a:xfrm>
            <a:off x="796325" y="1524700"/>
            <a:ext cx="7916100" cy="3415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Montserrat"/>
              <a:buAutoNum type="arabicPeriod"/>
            </a:pPr>
            <a:r>
              <a:rPr lang="en">
                <a:solidFill>
                  <a:schemeClr val="dk2"/>
                </a:solidFill>
                <a:latin typeface="Montserrat"/>
                <a:ea typeface="Montserrat"/>
                <a:cs typeface="Montserrat"/>
                <a:sym typeface="Montserrat"/>
              </a:rPr>
              <a:t>Parámetros: Los métodos de la subclase deben aceptar los mismos tipos o tipos más genéricos que los de la superclase. </a:t>
            </a:r>
            <a:endParaRPr>
              <a:solidFill>
                <a:schemeClr val="dk2"/>
              </a:solidFill>
              <a:latin typeface="Montserrat"/>
              <a:ea typeface="Montserrat"/>
              <a:cs typeface="Montserrat"/>
              <a:sym typeface="Montserrat"/>
            </a:endParaRPr>
          </a:p>
          <a:p>
            <a:pPr indent="457200" lvl="0" marL="0" marR="0" rtl="0" algn="l">
              <a:lnSpc>
                <a:spcPct val="115000"/>
              </a:lnSpc>
              <a:spcBef>
                <a:spcPts val="0"/>
              </a:spcBef>
              <a:spcAft>
                <a:spcPts val="0"/>
              </a:spcAft>
              <a:buNone/>
            </a:pPr>
            <a:r>
              <a:rPr lang="en">
                <a:solidFill>
                  <a:schemeClr val="dk2"/>
                </a:solidFill>
                <a:latin typeface="Montserrat"/>
                <a:ea typeface="Montserrat"/>
                <a:cs typeface="Montserrat"/>
                <a:sym typeface="Montserrat"/>
              </a:rPr>
              <a:t>Ejemplo: si la clase padre tiene el método </a:t>
            </a:r>
            <a:r>
              <a:rPr i="1" lang="en">
                <a:solidFill>
                  <a:schemeClr val="dk2"/>
                </a:solidFill>
                <a:highlight>
                  <a:srgbClr val="434343"/>
                </a:highlight>
                <a:latin typeface="Montserrat"/>
                <a:ea typeface="Montserrat"/>
                <a:cs typeface="Montserrat"/>
                <a:sym typeface="Montserrat"/>
              </a:rPr>
              <a:t>alimentar(Gato c)</a:t>
            </a:r>
            <a:r>
              <a:rPr lang="en">
                <a:solidFill>
                  <a:schemeClr val="dk2"/>
                </a:solidFill>
                <a:highlight>
                  <a:srgbClr val="434343"/>
                </a:highlight>
                <a:latin typeface="Montserrat"/>
                <a:ea typeface="Montserrat"/>
                <a:cs typeface="Montserrat"/>
                <a:sym typeface="Montserrat"/>
              </a:rPr>
              <a:t>:</a:t>
            </a:r>
            <a:endParaRPr>
              <a:solidFill>
                <a:schemeClr val="dk2"/>
              </a:solidFill>
              <a:highlight>
                <a:srgbClr val="434343"/>
              </a:highlight>
              <a:latin typeface="Montserrat"/>
              <a:ea typeface="Montserrat"/>
              <a:cs typeface="Montserrat"/>
              <a:sym typeface="Montserrat"/>
            </a:endParaRPr>
          </a:p>
          <a:p>
            <a:pPr indent="-317500" lvl="0" marL="1371600" marR="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Bien: la clase hija tendrá </a:t>
            </a:r>
            <a:r>
              <a:rPr i="1" lang="en">
                <a:solidFill>
                  <a:schemeClr val="dk2"/>
                </a:solidFill>
                <a:highlight>
                  <a:srgbClr val="434343"/>
                </a:highlight>
                <a:latin typeface="Montserrat"/>
                <a:ea typeface="Montserrat"/>
                <a:cs typeface="Montserrat"/>
                <a:sym typeface="Montserrat"/>
              </a:rPr>
              <a:t>alimentar(Animal c)</a:t>
            </a:r>
            <a:endParaRPr i="1">
              <a:solidFill>
                <a:schemeClr val="dk2"/>
              </a:solidFill>
              <a:highlight>
                <a:srgbClr val="434343"/>
              </a:highlight>
              <a:latin typeface="Montserrat"/>
              <a:ea typeface="Montserrat"/>
              <a:cs typeface="Montserrat"/>
              <a:sym typeface="Montserrat"/>
            </a:endParaRPr>
          </a:p>
          <a:p>
            <a:pPr indent="-317500" lvl="0" marL="1371600" marR="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Mal: la clase hija tendrá </a:t>
            </a:r>
            <a:r>
              <a:rPr i="1" lang="en">
                <a:solidFill>
                  <a:schemeClr val="dk2"/>
                </a:solidFill>
                <a:highlight>
                  <a:srgbClr val="434343"/>
                </a:highlight>
                <a:latin typeface="Montserrat"/>
                <a:ea typeface="Montserrat"/>
                <a:cs typeface="Montserrat"/>
                <a:sym typeface="Montserrat"/>
              </a:rPr>
              <a:t>alimentar(GatoDeBengala c)</a:t>
            </a:r>
            <a:r>
              <a:rPr lang="en">
                <a:solidFill>
                  <a:schemeClr val="dk2"/>
                </a:solidFill>
                <a:latin typeface="Montserrat"/>
                <a:ea typeface="Montserrat"/>
                <a:cs typeface="Montserrat"/>
                <a:sym typeface="Montserrat"/>
              </a:rPr>
              <a:t> (demasiado restrictivo)</a:t>
            </a:r>
            <a:endParaRPr>
              <a:solidFill>
                <a:schemeClr val="dk2"/>
              </a:solidFill>
              <a:latin typeface="Montserrat"/>
              <a:ea typeface="Montserrat"/>
              <a:cs typeface="Montserrat"/>
              <a:sym typeface="Montserrat"/>
            </a:endParaRPr>
          </a:p>
          <a:p>
            <a:pPr indent="0" lvl="0" marL="2286000" marR="0" rtl="0" algn="l">
              <a:lnSpc>
                <a:spcPct val="115000"/>
              </a:lnSpc>
              <a:spcBef>
                <a:spcPts val="0"/>
              </a:spcBef>
              <a:spcAft>
                <a:spcPts val="0"/>
              </a:spcAft>
              <a:buNone/>
            </a:pPr>
            <a:r>
              <a:t/>
            </a:r>
            <a:endParaRPr>
              <a:solidFill>
                <a:schemeClr val="dk2"/>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chemeClr val="dk2"/>
                </a:solidFill>
                <a:latin typeface="Montserrat"/>
                <a:ea typeface="Montserrat"/>
                <a:cs typeface="Montserrat"/>
                <a:sym typeface="Montserrat"/>
              </a:rPr>
              <a:t>  </a:t>
            </a:r>
            <a:r>
              <a:rPr lang="en">
                <a:solidFill>
                  <a:schemeClr val="dk2"/>
                </a:solidFill>
                <a:latin typeface="Montserrat"/>
                <a:ea typeface="Montserrat"/>
                <a:cs typeface="Montserrat"/>
                <a:sym typeface="Montserrat"/>
              </a:rPr>
              <a:t>2.    Tipos de retorno: Los métodos sobrescritos deben devolver el mismo tipo o un</a:t>
            </a:r>
            <a:endParaRPr>
              <a:solidFill>
                <a:schemeClr val="dk2"/>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chemeClr val="dk2"/>
                </a:solidFill>
                <a:latin typeface="Montserrat"/>
                <a:ea typeface="Montserrat"/>
                <a:cs typeface="Montserrat"/>
                <a:sym typeface="Montserrat"/>
              </a:rPr>
              <a:t>	subtipo.</a:t>
            </a:r>
            <a:endParaRPr>
              <a:solidFill>
                <a:schemeClr val="dk2"/>
              </a:solidFill>
              <a:latin typeface="Montserrat"/>
              <a:ea typeface="Montserrat"/>
              <a:cs typeface="Montserrat"/>
              <a:sym typeface="Montserrat"/>
            </a:endParaRPr>
          </a:p>
          <a:p>
            <a:pPr indent="457200" lvl="0" marL="0" marR="0" rtl="0" algn="l">
              <a:lnSpc>
                <a:spcPct val="115000"/>
              </a:lnSpc>
              <a:spcBef>
                <a:spcPts val="0"/>
              </a:spcBef>
              <a:spcAft>
                <a:spcPts val="0"/>
              </a:spcAft>
              <a:buNone/>
            </a:pPr>
            <a:r>
              <a:rPr lang="en">
                <a:solidFill>
                  <a:schemeClr val="dk2"/>
                </a:solidFill>
                <a:latin typeface="Montserrat"/>
                <a:ea typeface="Montserrat"/>
                <a:cs typeface="Montserrat"/>
                <a:sym typeface="Montserrat"/>
              </a:rPr>
              <a:t>Ejemplo: si la clase padre tiene el método </a:t>
            </a:r>
            <a:r>
              <a:rPr i="1" lang="en">
                <a:solidFill>
                  <a:schemeClr val="dk2"/>
                </a:solidFill>
                <a:highlight>
                  <a:srgbClr val="434343"/>
                </a:highlight>
                <a:latin typeface="Montserrat"/>
                <a:ea typeface="Montserrat"/>
                <a:cs typeface="Montserrat"/>
                <a:sym typeface="Montserrat"/>
              </a:rPr>
              <a:t>comprarGato(): Gato:</a:t>
            </a:r>
            <a:endParaRPr>
              <a:solidFill>
                <a:schemeClr val="dk2"/>
              </a:solidFill>
              <a:latin typeface="Montserrat"/>
              <a:ea typeface="Montserrat"/>
              <a:cs typeface="Montserrat"/>
              <a:sym typeface="Montserrat"/>
            </a:endParaRPr>
          </a:p>
          <a:p>
            <a:pPr indent="-317500" lvl="0" marL="1371600" marR="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Bien: La clase hija podrá tener: </a:t>
            </a:r>
            <a:r>
              <a:rPr i="1" lang="en">
                <a:solidFill>
                  <a:schemeClr val="dk2"/>
                </a:solidFill>
                <a:highlight>
                  <a:srgbClr val="434343"/>
                </a:highlight>
                <a:latin typeface="Montserrat"/>
                <a:ea typeface="Montserrat"/>
                <a:cs typeface="Montserrat"/>
                <a:sym typeface="Montserrat"/>
              </a:rPr>
              <a:t>comprarGato(): GatoDeBengala</a:t>
            </a:r>
            <a:endParaRPr i="1">
              <a:solidFill>
                <a:schemeClr val="dk2"/>
              </a:solidFill>
              <a:highlight>
                <a:srgbClr val="434343"/>
              </a:highlight>
              <a:latin typeface="Montserrat"/>
              <a:ea typeface="Montserrat"/>
              <a:cs typeface="Montserrat"/>
              <a:sym typeface="Montserrat"/>
            </a:endParaRPr>
          </a:p>
          <a:p>
            <a:pPr indent="-317500" lvl="0" marL="1371600" marR="0" rtl="0" algn="l">
              <a:lnSpc>
                <a:spcPct val="115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Mal: La clase hija podrá tener: </a:t>
            </a:r>
            <a:r>
              <a:rPr i="1" lang="en">
                <a:solidFill>
                  <a:schemeClr val="dk2"/>
                </a:solidFill>
                <a:highlight>
                  <a:srgbClr val="434343"/>
                </a:highlight>
                <a:latin typeface="Montserrat"/>
                <a:ea typeface="Montserrat"/>
                <a:cs typeface="Montserrat"/>
                <a:sym typeface="Montserrat"/>
              </a:rPr>
              <a:t>comprarGato(): Animal</a:t>
            </a:r>
            <a:r>
              <a:rPr lang="en">
                <a:solidFill>
                  <a:schemeClr val="dk2"/>
                </a:solidFill>
                <a:latin typeface="Montserrat"/>
                <a:ea typeface="Montserrat"/>
                <a:cs typeface="Montserrat"/>
                <a:sym typeface="Montserrat"/>
              </a:rPr>
              <a:t> (tipo demasiado amplio)</a:t>
            </a:r>
            <a:endParaRPr>
              <a:solidFill>
                <a:schemeClr val="dk2"/>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cxnSp>
        <p:nvCxnSpPr>
          <p:cNvPr id="397" name="Google Shape;397;g36393a54e7d_0_139"/>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398" name="Google Shape;398;g36393a54e7d_0_139"/>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L: Liskov Substitution Principle</a:t>
            </a:r>
            <a:endParaRPr b="0" i="0" sz="1100" u="none" cap="none" strike="noStrike">
              <a:solidFill>
                <a:srgbClr val="000000"/>
              </a:solidFill>
              <a:latin typeface="Arial"/>
              <a:ea typeface="Arial"/>
              <a:cs typeface="Arial"/>
              <a:sym typeface="Arial"/>
            </a:endParaRPr>
          </a:p>
        </p:txBody>
      </p:sp>
      <p:sp>
        <p:nvSpPr>
          <p:cNvPr id="399" name="Google Shape;399;g36393a54e7d_0_139"/>
          <p:cNvSpPr txBox="1"/>
          <p:nvPr/>
        </p:nvSpPr>
        <p:spPr>
          <a:xfrm>
            <a:off x="796325" y="1524700"/>
            <a:ext cx="7916100" cy="3415500"/>
          </a:xfrm>
          <a:prstGeom prst="rect">
            <a:avLst/>
          </a:prstGeom>
          <a:noFill/>
          <a:ln>
            <a:noFill/>
          </a:ln>
        </p:spPr>
        <p:txBody>
          <a:bodyPr anchorCtr="0" anchor="t" bIns="91425" lIns="91425" spcFirstLastPara="1" rIns="91425" wrap="square" tIns="91425">
            <a:noAutofit/>
          </a:bodyPr>
          <a:lstStyle/>
          <a:p>
            <a:pPr indent="-1543050" lvl="0" marL="1485900" marR="0" rtl="0" algn="l">
              <a:lnSpc>
                <a:spcPct val="100000"/>
              </a:lnSpc>
              <a:spcBef>
                <a:spcPts val="0"/>
              </a:spcBef>
              <a:spcAft>
                <a:spcPts val="0"/>
              </a:spcAft>
              <a:buNone/>
            </a:pPr>
            <a:r>
              <a:rPr lang="en">
                <a:solidFill>
                  <a:schemeClr val="dk2"/>
                </a:solidFill>
                <a:latin typeface="Montserrat"/>
                <a:ea typeface="Montserrat"/>
                <a:cs typeface="Montserrat"/>
                <a:sym typeface="Montserrat"/>
              </a:rPr>
              <a:t>3.    Excepciones: Una subclase no debe lanzar excepciones no previstas por el método  base.</a:t>
            </a:r>
            <a:endParaRPr>
              <a:solidFill>
                <a:schemeClr val="dk2"/>
              </a:solidFill>
              <a:latin typeface="Montserrat"/>
              <a:ea typeface="Montserrat"/>
              <a:cs typeface="Montserrat"/>
              <a:sym typeface="Montserrat"/>
            </a:endParaRPr>
          </a:p>
          <a:p>
            <a:pPr indent="-1428750" lvl="0" marL="1371600" marR="0" rtl="0" algn="l">
              <a:lnSpc>
                <a:spcPct val="100000"/>
              </a:lnSpc>
              <a:spcBef>
                <a:spcPts val="0"/>
              </a:spcBef>
              <a:spcAft>
                <a:spcPts val="0"/>
              </a:spcAft>
              <a:buNone/>
            </a:pPr>
            <a:r>
              <a:t/>
            </a:r>
            <a:endParaRPr>
              <a:solidFill>
                <a:schemeClr val="dk2"/>
              </a:solidFill>
              <a:latin typeface="Montserrat"/>
              <a:ea typeface="Montserrat"/>
              <a:cs typeface="Montserrat"/>
              <a:sym typeface="Montserrat"/>
            </a:endParaRPr>
          </a:p>
          <a:p>
            <a:pPr indent="-1428750" lvl="0" marL="1371600" marR="0" rtl="0" algn="l">
              <a:lnSpc>
                <a:spcPct val="100000"/>
              </a:lnSpc>
              <a:spcBef>
                <a:spcPts val="0"/>
              </a:spcBef>
              <a:spcAft>
                <a:spcPts val="0"/>
              </a:spcAft>
              <a:buNone/>
            </a:pPr>
            <a:r>
              <a:rPr lang="en">
                <a:solidFill>
                  <a:schemeClr val="dk2"/>
                </a:solidFill>
                <a:latin typeface="Montserrat"/>
                <a:ea typeface="Montserrat"/>
                <a:cs typeface="Montserrat"/>
                <a:sym typeface="Montserrat"/>
              </a:rPr>
              <a:t>4.    Condiciones:</a:t>
            </a:r>
            <a:endParaRPr>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No fortalecer condiciones previas (no agregar más requisitos que la superclase).</a:t>
            </a:r>
            <a:endParaRPr>
              <a:solidFill>
                <a:schemeClr val="dk2"/>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No debilitar condiciones posteriores (mantener las garantías que da el método base).</a:t>
            </a:r>
            <a:endParaRPr>
              <a:solidFill>
                <a:schemeClr val="dk2"/>
              </a:solidFill>
              <a:latin typeface="Montserrat"/>
              <a:ea typeface="Montserrat"/>
              <a:cs typeface="Montserrat"/>
              <a:sym typeface="Montserrat"/>
            </a:endParaRPr>
          </a:p>
          <a:p>
            <a:pPr indent="-1428750" lvl="0" marL="1371600" marR="0" rtl="0" algn="l">
              <a:lnSpc>
                <a:spcPct val="100000"/>
              </a:lnSpc>
              <a:spcBef>
                <a:spcPts val="0"/>
              </a:spcBef>
              <a:spcAft>
                <a:spcPts val="0"/>
              </a:spcAft>
              <a:buNone/>
            </a:pPr>
            <a:r>
              <a:t/>
            </a:r>
            <a:endParaRPr>
              <a:solidFill>
                <a:schemeClr val="dk2"/>
              </a:solidFill>
              <a:latin typeface="Montserrat"/>
              <a:ea typeface="Montserrat"/>
              <a:cs typeface="Montserrat"/>
              <a:sym typeface="Montserrat"/>
            </a:endParaRPr>
          </a:p>
          <a:p>
            <a:pPr indent="-1371600" lvl="0" marL="1314450" marR="0" rtl="0" algn="l">
              <a:lnSpc>
                <a:spcPct val="100000"/>
              </a:lnSpc>
              <a:spcBef>
                <a:spcPts val="0"/>
              </a:spcBef>
              <a:spcAft>
                <a:spcPts val="0"/>
              </a:spcAft>
              <a:buNone/>
            </a:pPr>
            <a:r>
              <a:rPr lang="en">
                <a:solidFill>
                  <a:schemeClr val="dk2"/>
                </a:solidFill>
                <a:latin typeface="Montserrat"/>
                <a:ea typeface="Montserrat"/>
                <a:cs typeface="Montserrat"/>
                <a:sym typeface="Montserrat"/>
              </a:rPr>
              <a:t>5.    Invariantes: Las condiciones esenciales de la superclase deben mantenerse (propiedades fundamentales del objeto).</a:t>
            </a:r>
            <a:endParaRPr>
              <a:solidFill>
                <a:schemeClr val="dk2"/>
              </a:solidFill>
              <a:latin typeface="Montserrat"/>
              <a:ea typeface="Montserrat"/>
              <a:cs typeface="Montserrat"/>
              <a:sym typeface="Montserrat"/>
            </a:endParaRPr>
          </a:p>
          <a:p>
            <a:pPr indent="-1428750" lvl="0" marL="1371600" marR="0" rtl="0" algn="l">
              <a:lnSpc>
                <a:spcPct val="100000"/>
              </a:lnSpc>
              <a:spcBef>
                <a:spcPts val="0"/>
              </a:spcBef>
              <a:spcAft>
                <a:spcPts val="0"/>
              </a:spcAft>
              <a:buNone/>
            </a:pPr>
            <a:r>
              <a:t/>
            </a:r>
            <a:endParaRPr>
              <a:solidFill>
                <a:schemeClr val="dk2"/>
              </a:solidFill>
              <a:latin typeface="Montserrat"/>
              <a:ea typeface="Montserrat"/>
              <a:cs typeface="Montserrat"/>
              <a:sym typeface="Montserrat"/>
            </a:endParaRPr>
          </a:p>
          <a:p>
            <a:pPr indent="-2000250" lvl="0" marL="1943100" marR="0" rtl="0" algn="l">
              <a:lnSpc>
                <a:spcPct val="100000"/>
              </a:lnSpc>
              <a:spcBef>
                <a:spcPts val="0"/>
              </a:spcBef>
              <a:spcAft>
                <a:spcPts val="0"/>
              </a:spcAft>
              <a:buNone/>
            </a:pPr>
            <a:r>
              <a:rPr lang="en">
                <a:solidFill>
                  <a:schemeClr val="dk2"/>
                </a:solidFill>
                <a:latin typeface="Montserrat"/>
                <a:ea typeface="Montserrat"/>
                <a:cs typeface="Montserrat"/>
                <a:sym typeface="Montserrat"/>
              </a:rPr>
              <a:t>6.    Campos privados: No alterar el estado interno de la superclase ni acceder a sus campos privados de forma no prevista.</a:t>
            </a:r>
            <a:endParaRPr>
              <a:solidFill>
                <a:schemeClr val="dk2"/>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3" name="Shape 403"/>
        <p:cNvGrpSpPr/>
        <p:nvPr/>
      </p:nvGrpSpPr>
      <p:grpSpPr>
        <a:xfrm>
          <a:off x="0" y="0"/>
          <a:ext cx="0" cy="0"/>
          <a:chOff x="0" y="0"/>
          <a:chExt cx="0" cy="0"/>
        </a:xfrm>
      </p:grpSpPr>
      <p:cxnSp>
        <p:nvCxnSpPr>
          <p:cNvPr id="404" name="Google Shape;404;g36393a54e7d_0_145"/>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405" name="Google Shape;405;g36393a54e7d_0_145"/>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Ejemplo</a:t>
            </a:r>
            <a:endParaRPr b="0" i="0" sz="1100" u="none" cap="none" strike="noStrike">
              <a:solidFill>
                <a:srgbClr val="000000"/>
              </a:solidFill>
              <a:latin typeface="Arial"/>
              <a:ea typeface="Arial"/>
              <a:cs typeface="Arial"/>
              <a:sym typeface="Arial"/>
            </a:endParaRPr>
          </a:p>
        </p:txBody>
      </p:sp>
      <p:sp>
        <p:nvSpPr>
          <p:cNvPr id="406" name="Google Shape;406;g36393a54e7d_0_145"/>
          <p:cNvSpPr txBox="1"/>
          <p:nvPr/>
        </p:nvSpPr>
        <p:spPr>
          <a:xfrm>
            <a:off x="818050" y="1134775"/>
            <a:ext cx="3852900" cy="37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Montserrat"/>
                <a:ea typeface="Montserrat"/>
                <a:cs typeface="Montserrat"/>
                <a:sym typeface="Montserrat"/>
              </a:rPr>
              <a:t>Ejemplo de una jerarquía de clases de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documento que violan el principio de sustitución.</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El método guardar de la subclase DocumentosDeSoloLectura</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arroja una excepción si alguien intenta invocarlo. El método</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base no tiene esta restricción.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El código resultante también viola el principio de abierto/cerrado, ya que el código cliente se vuelve dependiente de clases concretas de los documentos. </a:t>
            </a:r>
            <a:endParaRPr sz="1500">
              <a:solidFill>
                <a:schemeClr val="dk2"/>
              </a:solidFill>
              <a:latin typeface="Montserrat"/>
              <a:ea typeface="Montserrat"/>
              <a:cs typeface="Montserrat"/>
              <a:sym typeface="Montserrat"/>
            </a:endParaRPr>
          </a:p>
        </p:txBody>
      </p:sp>
      <p:pic>
        <p:nvPicPr>
          <p:cNvPr id="407" name="Google Shape;407;g36393a54e7d_0_145"/>
          <p:cNvPicPr preferRelativeResize="0"/>
          <p:nvPr/>
        </p:nvPicPr>
        <p:blipFill>
          <a:blip r:embed="rId3">
            <a:alphaModFix/>
          </a:blip>
          <a:stretch>
            <a:fillRect/>
          </a:stretch>
        </p:blipFill>
        <p:spPr>
          <a:xfrm>
            <a:off x="4803800" y="1088350"/>
            <a:ext cx="4202850" cy="3750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 name="Shape 411"/>
        <p:cNvGrpSpPr/>
        <p:nvPr/>
      </p:nvGrpSpPr>
      <p:grpSpPr>
        <a:xfrm>
          <a:off x="0" y="0"/>
          <a:ext cx="0" cy="0"/>
          <a:chOff x="0" y="0"/>
          <a:chExt cx="0" cy="0"/>
        </a:xfrm>
      </p:grpSpPr>
      <p:cxnSp>
        <p:nvCxnSpPr>
          <p:cNvPr id="412" name="Google Shape;412;g36393a54e7d_0_153"/>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413" name="Google Shape;413;g36393a54e7d_0_153"/>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Ejemplo</a:t>
            </a:r>
            <a:endParaRPr b="0" i="0" sz="1100" u="none" cap="none" strike="noStrike">
              <a:solidFill>
                <a:srgbClr val="000000"/>
              </a:solidFill>
              <a:latin typeface="Arial"/>
              <a:ea typeface="Arial"/>
              <a:cs typeface="Arial"/>
              <a:sym typeface="Arial"/>
            </a:endParaRPr>
          </a:p>
        </p:txBody>
      </p:sp>
      <p:sp>
        <p:nvSpPr>
          <p:cNvPr id="414" name="Google Shape;414;g36393a54e7d_0_153"/>
          <p:cNvSpPr txBox="1"/>
          <p:nvPr/>
        </p:nvSpPr>
        <p:spPr>
          <a:xfrm>
            <a:off x="818050" y="1134775"/>
            <a:ext cx="3852900" cy="37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Montserrat"/>
                <a:ea typeface="Montserrat"/>
                <a:cs typeface="Montserrat"/>
                <a:sym typeface="Montserrat"/>
              </a:rPr>
              <a:t>Puedes resolver el problema rediseñando la jerarquía de clases: una subclase debe extender el comportamiento de una</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superclase, por lo tanto, el documento de </a:t>
            </a:r>
            <a:r>
              <a:rPr lang="en" sz="1500">
                <a:solidFill>
                  <a:schemeClr val="dk2"/>
                </a:solidFill>
                <a:latin typeface="Montserrat"/>
                <a:ea typeface="Montserrat"/>
                <a:cs typeface="Montserrat"/>
                <a:sym typeface="Montserrat"/>
              </a:rPr>
              <a:t>sólo</a:t>
            </a:r>
            <a:r>
              <a:rPr lang="en" sz="1500">
                <a:solidFill>
                  <a:schemeClr val="dk2"/>
                </a:solidFill>
                <a:latin typeface="Montserrat"/>
                <a:ea typeface="Montserrat"/>
                <a:cs typeface="Montserrat"/>
                <a:sym typeface="Montserrat"/>
              </a:rPr>
              <a:t> lectura se convierte en la clase base de la jerarquía. El documento de escritura es ahora una subclase que extiende la clase base y añade</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el comportamiento de guardar</a:t>
            </a:r>
            <a:endParaRPr sz="1500">
              <a:solidFill>
                <a:schemeClr val="dk2"/>
              </a:solidFill>
              <a:latin typeface="Montserrat"/>
              <a:ea typeface="Montserrat"/>
              <a:cs typeface="Montserrat"/>
              <a:sym typeface="Montserrat"/>
            </a:endParaRPr>
          </a:p>
        </p:txBody>
      </p:sp>
      <p:pic>
        <p:nvPicPr>
          <p:cNvPr id="415" name="Google Shape;415;g36393a54e7d_0_153"/>
          <p:cNvPicPr preferRelativeResize="0"/>
          <p:nvPr/>
        </p:nvPicPr>
        <p:blipFill>
          <a:blip r:embed="rId3">
            <a:alphaModFix/>
          </a:blip>
          <a:stretch>
            <a:fillRect/>
          </a:stretch>
        </p:blipFill>
        <p:spPr>
          <a:xfrm>
            <a:off x="4670950" y="1134775"/>
            <a:ext cx="4369350" cy="3180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9" name="Shape 419"/>
        <p:cNvGrpSpPr/>
        <p:nvPr/>
      </p:nvGrpSpPr>
      <p:grpSpPr>
        <a:xfrm>
          <a:off x="0" y="0"/>
          <a:ext cx="0" cy="0"/>
          <a:chOff x="0" y="0"/>
          <a:chExt cx="0" cy="0"/>
        </a:xfrm>
      </p:grpSpPr>
      <p:cxnSp>
        <p:nvCxnSpPr>
          <p:cNvPr id="420" name="Google Shape;420;g36393a54e7d_0_161"/>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421" name="Google Shape;421;g36393a54e7d_0_161"/>
          <p:cNvSpPr txBox="1"/>
          <p:nvPr/>
        </p:nvSpPr>
        <p:spPr>
          <a:xfrm>
            <a:off x="414750" y="626875"/>
            <a:ext cx="7589400" cy="831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I: Interface Segregation Principle</a:t>
            </a:r>
            <a:endParaRPr sz="2100">
              <a:solidFill>
                <a:schemeClr val="lt2"/>
              </a:solidFill>
              <a:latin typeface="Montserrat ExtraBold"/>
              <a:ea typeface="Montserrat ExtraBold"/>
              <a:cs typeface="Montserrat ExtraBold"/>
              <a:sym typeface="Montserrat ExtraBold"/>
            </a:endParaRPr>
          </a:p>
          <a:p>
            <a:pPr indent="0" lvl="0" marL="457200" marR="0" rtl="0" algn="l">
              <a:lnSpc>
                <a:spcPct val="100000"/>
              </a:lnSpc>
              <a:spcBef>
                <a:spcPts val="0"/>
              </a:spcBef>
              <a:spcAft>
                <a:spcPts val="0"/>
              </a:spcAft>
              <a:buClr>
                <a:srgbClr val="000000"/>
              </a:buClr>
              <a:buSzPts val="2400"/>
              <a:buFont typeface="Arial"/>
              <a:buNone/>
            </a:pPr>
            <a:r>
              <a:t/>
            </a:r>
            <a:endParaRPr sz="2100">
              <a:solidFill>
                <a:schemeClr val="lt2"/>
              </a:solidFill>
              <a:latin typeface="Montserrat ExtraBold"/>
              <a:ea typeface="Montserrat ExtraBold"/>
              <a:cs typeface="Montserrat ExtraBold"/>
              <a:sym typeface="Montserrat ExtraBold"/>
            </a:endParaRPr>
          </a:p>
        </p:txBody>
      </p:sp>
      <p:sp>
        <p:nvSpPr>
          <p:cNvPr id="422" name="Google Shape;422;g36393a54e7d_0_161"/>
          <p:cNvSpPr txBox="1"/>
          <p:nvPr/>
        </p:nvSpPr>
        <p:spPr>
          <a:xfrm>
            <a:off x="796325" y="1617525"/>
            <a:ext cx="7916100" cy="3322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Intenta que tus interfaces sean lo suficientemente estrechas para que las clases del cliente no tengan que implementar comportamientos que no necesitan.</a:t>
            </a:r>
            <a:endParaRPr sz="1500">
              <a:solidFill>
                <a:schemeClr val="dk2"/>
              </a:solidFill>
              <a:latin typeface="Montserrat"/>
              <a:ea typeface="Montserrat"/>
              <a:cs typeface="Montserrat"/>
              <a:sym typeface="Montserrat"/>
            </a:endParaRPr>
          </a:p>
          <a:p>
            <a:pPr indent="-323850" lvl="0" marL="457200" marR="0" rtl="0" algn="l">
              <a:lnSpc>
                <a:spcPct val="115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Según el principio de segregación de la interfaz, debes desintegrar las interfaces “gruesas” hasta crear otras más detalladas y específicas. Los clientes deben implementar únicamente aquellos métodos que necesitan de verdad. De lo contrario, un cambio en una interfaz “gruesa” descompondrá incluso clientes que no utilizan los métodos cambiados.</a:t>
            </a:r>
            <a:endParaRPr sz="1500">
              <a:solidFill>
                <a:schemeClr val="dk2"/>
              </a:solidFill>
              <a:latin typeface="Montserrat"/>
              <a:ea typeface="Montserrat"/>
              <a:cs typeface="Montserrat"/>
              <a:sym typeface="Montserrat"/>
            </a:endParaRPr>
          </a:p>
          <a:p>
            <a:pPr indent="-323850" lvl="0" marL="457200" marR="0" rtl="0" algn="l">
              <a:lnSpc>
                <a:spcPct val="115000"/>
              </a:lnSpc>
              <a:spcBef>
                <a:spcPts val="1000"/>
              </a:spcBef>
              <a:spcAft>
                <a:spcPts val="1000"/>
              </a:spcAft>
              <a:buClr>
                <a:schemeClr val="dk2"/>
              </a:buClr>
              <a:buSzPts val="1500"/>
              <a:buFont typeface="Montserrat"/>
              <a:buChar char="●"/>
            </a:pPr>
            <a:r>
              <a:rPr lang="en" sz="1500">
                <a:solidFill>
                  <a:schemeClr val="dk2"/>
                </a:solidFill>
                <a:latin typeface="Montserrat"/>
                <a:ea typeface="Montserrat"/>
                <a:cs typeface="Montserrat"/>
                <a:sym typeface="Montserrat"/>
              </a:rPr>
              <a:t>No hay necesidad de amontonar toneladas de métodos no relacionados en una única interfaz</a:t>
            </a:r>
            <a:endParaRPr sz="1500">
              <a:solidFill>
                <a:schemeClr val="dk2"/>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6" name="Shape 426"/>
        <p:cNvGrpSpPr/>
        <p:nvPr/>
      </p:nvGrpSpPr>
      <p:grpSpPr>
        <a:xfrm>
          <a:off x="0" y="0"/>
          <a:ext cx="0" cy="0"/>
          <a:chOff x="0" y="0"/>
          <a:chExt cx="0" cy="0"/>
        </a:xfrm>
      </p:grpSpPr>
      <p:cxnSp>
        <p:nvCxnSpPr>
          <p:cNvPr id="427" name="Google Shape;427;g36393a54e7d_0_167"/>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428" name="Google Shape;428;g36393a54e7d_0_167"/>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Ejemplo</a:t>
            </a:r>
            <a:endParaRPr b="0" i="0" sz="1100" u="none" cap="none" strike="noStrike">
              <a:solidFill>
                <a:srgbClr val="000000"/>
              </a:solidFill>
              <a:latin typeface="Arial"/>
              <a:ea typeface="Arial"/>
              <a:cs typeface="Arial"/>
              <a:sym typeface="Arial"/>
            </a:endParaRPr>
          </a:p>
        </p:txBody>
      </p:sp>
      <p:sp>
        <p:nvSpPr>
          <p:cNvPr id="429" name="Google Shape;429;g36393a54e7d_0_167"/>
          <p:cNvSpPr txBox="1"/>
          <p:nvPr/>
        </p:nvSpPr>
        <p:spPr>
          <a:xfrm>
            <a:off x="818050" y="1134775"/>
            <a:ext cx="3852900" cy="37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Imagina que creaste una </a:t>
            </a:r>
            <a:r>
              <a:rPr lang="en">
                <a:solidFill>
                  <a:schemeClr val="dk2"/>
                </a:solidFill>
                <a:latin typeface="Montserrat"/>
                <a:ea typeface="Montserrat"/>
                <a:cs typeface="Montserrat"/>
                <a:sym typeface="Montserrat"/>
              </a:rPr>
              <a:t>librería</a:t>
            </a:r>
            <a:r>
              <a:rPr lang="en">
                <a:solidFill>
                  <a:schemeClr val="dk2"/>
                </a:solidFill>
                <a:latin typeface="Montserrat"/>
                <a:ea typeface="Montserrat"/>
                <a:cs typeface="Montserrat"/>
                <a:sym typeface="Montserrat"/>
              </a:rPr>
              <a:t> para conectar con servicios de la nube (por ejemplo, Amazon Cloud).</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Como Amazon tiene muchísimas funciones, vos hiciste una interfaz gigante, por ejemplo subirArchivo(), crearBaseDeDatos(), enviarMensaje(), crearColaDeProcesos(), etc.</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Ahora querés agregar otro proveedor de nube que no tiene todas esas funciones.</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Cuando tu clase implementa esa interfaz enorme, tiene que poner métodos que no sirven para nada (o dejarlos vacíos), porque ese proveedor no ofrece esas funciones.</a:t>
            </a:r>
            <a:endParaRPr>
              <a:solidFill>
                <a:schemeClr val="dk2"/>
              </a:solidFill>
              <a:latin typeface="Montserrat"/>
              <a:ea typeface="Montserrat"/>
              <a:cs typeface="Montserrat"/>
              <a:sym typeface="Montserrat"/>
            </a:endParaRPr>
          </a:p>
        </p:txBody>
      </p:sp>
      <p:pic>
        <p:nvPicPr>
          <p:cNvPr id="430" name="Google Shape;430;g36393a54e7d_0_167"/>
          <p:cNvPicPr preferRelativeResize="0"/>
          <p:nvPr/>
        </p:nvPicPr>
        <p:blipFill>
          <a:blip r:embed="rId3">
            <a:alphaModFix/>
          </a:blip>
          <a:stretch>
            <a:fillRect/>
          </a:stretch>
        </p:blipFill>
        <p:spPr>
          <a:xfrm>
            <a:off x="4754636" y="1058850"/>
            <a:ext cx="4264689" cy="3902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4" name="Shape 434"/>
        <p:cNvGrpSpPr/>
        <p:nvPr/>
      </p:nvGrpSpPr>
      <p:grpSpPr>
        <a:xfrm>
          <a:off x="0" y="0"/>
          <a:ext cx="0" cy="0"/>
          <a:chOff x="0" y="0"/>
          <a:chExt cx="0" cy="0"/>
        </a:xfrm>
      </p:grpSpPr>
      <p:cxnSp>
        <p:nvCxnSpPr>
          <p:cNvPr id="435" name="Google Shape;435;g36393a54e7d_0_175"/>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436" name="Google Shape;436;g36393a54e7d_0_175"/>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Ejemplo</a:t>
            </a:r>
            <a:endParaRPr b="0" i="0" sz="1100" u="none" cap="none" strike="noStrike">
              <a:solidFill>
                <a:srgbClr val="000000"/>
              </a:solidFill>
              <a:latin typeface="Arial"/>
              <a:ea typeface="Arial"/>
              <a:cs typeface="Arial"/>
              <a:sym typeface="Arial"/>
            </a:endParaRPr>
          </a:p>
        </p:txBody>
      </p:sp>
      <p:sp>
        <p:nvSpPr>
          <p:cNvPr id="437" name="Google Shape;437;g36393a54e7d_0_175"/>
          <p:cNvSpPr txBox="1"/>
          <p:nvPr/>
        </p:nvSpPr>
        <p:spPr>
          <a:xfrm>
            <a:off x="818050" y="1134775"/>
            <a:ext cx="3852900" cy="37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Aunque puedes implementar estos métodos y colocar sobreescrituras </a:t>
            </a:r>
            <a:r>
              <a:rPr lang="en">
                <a:solidFill>
                  <a:schemeClr val="dk2"/>
                </a:solidFill>
                <a:latin typeface="Montserrat"/>
                <a:ea typeface="Montserrat"/>
                <a:cs typeface="Montserrat"/>
                <a:sym typeface="Montserrat"/>
              </a:rPr>
              <a:t>vacías</a:t>
            </a:r>
            <a:r>
              <a:rPr lang="en">
                <a:solidFill>
                  <a:schemeClr val="dk2"/>
                </a:solidFill>
                <a:latin typeface="Montserrat"/>
                <a:ea typeface="Montserrat"/>
                <a:cs typeface="Montserrat"/>
                <a:sym typeface="Montserrat"/>
              </a:rPr>
              <a:t>, no será una solución muy limpia. La mejor solución es dividir la interfaz en partes.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Las clases capaces de implementar la interfaz original pueden ahora implementar varias</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interfaces refinadas.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Otras clases pueden implementar únicamente aquellas interfaces que tienen métodos que tienen sentido para ellas</a:t>
            </a:r>
            <a:endParaRPr>
              <a:solidFill>
                <a:schemeClr val="dk2"/>
              </a:solidFill>
              <a:latin typeface="Montserrat"/>
              <a:ea typeface="Montserrat"/>
              <a:cs typeface="Montserrat"/>
              <a:sym typeface="Montserrat"/>
            </a:endParaRPr>
          </a:p>
        </p:txBody>
      </p:sp>
      <p:pic>
        <p:nvPicPr>
          <p:cNvPr id="438" name="Google Shape;438;g36393a54e7d_0_175"/>
          <p:cNvPicPr preferRelativeResize="0"/>
          <p:nvPr/>
        </p:nvPicPr>
        <p:blipFill>
          <a:blip r:embed="rId3">
            <a:alphaModFix/>
          </a:blip>
          <a:stretch>
            <a:fillRect/>
          </a:stretch>
        </p:blipFill>
        <p:spPr>
          <a:xfrm>
            <a:off x="4745225" y="1134772"/>
            <a:ext cx="4320650" cy="33397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cxnSp>
        <p:nvCxnSpPr>
          <p:cNvPr id="443" name="Google Shape;443;g36393a54e7d_0_183"/>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444" name="Google Shape;444;g36393a54e7d_0_183"/>
          <p:cNvSpPr txBox="1"/>
          <p:nvPr/>
        </p:nvSpPr>
        <p:spPr>
          <a:xfrm>
            <a:off x="414750" y="626875"/>
            <a:ext cx="7589400" cy="831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D: Dependency Inversion Principle</a:t>
            </a:r>
            <a:endParaRPr sz="2100">
              <a:solidFill>
                <a:schemeClr val="lt2"/>
              </a:solidFill>
              <a:latin typeface="Montserrat ExtraBold"/>
              <a:ea typeface="Montserrat ExtraBold"/>
              <a:cs typeface="Montserrat ExtraBold"/>
              <a:sym typeface="Montserrat ExtraBold"/>
            </a:endParaRPr>
          </a:p>
          <a:p>
            <a:pPr indent="0" lvl="0" marL="457200" marR="0" rtl="0" algn="l">
              <a:lnSpc>
                <a:spcPct val="100000"/>
              </a:lnSpc>
              <a:spcBef>
                <a:spcPts val="0"/>
              </a:spcBef>
              <a:spcAft>
                <a:spcPts val="0"/>
              </a:spcAft>
              <a:buClr>
                <a:srgbClr val="000000"/>
              </a:buClr>
              <a:buSzPts val="2400"/>
              <a:buFont typeface="Arial"/>
              <a:buNone/>
            </a:pPr>
            <a:r>
              <a:t/>
            </a:r>
            <a:endParaRPr sz="2100">
              <a:solidFill>
                <a:schemeClr val="lt2"/>
              </a:solidFill>
              <a:latin typeface="Montserrat ExtraBold"/>
              <a:ea typeface="Montserrat ExtraBold"/>
              <a:cs typeface="Montserrat ExtraBold"/>
              <a:sym typeface="Montserrat ExtraBold"/>
            </a:endParaRPr>
          </a:p>
        </p:txBody>
      </p:sp>
      <p:sp>
        <p:nvSpPr>
          <p:cNvPr id="445" name="Google Shape;445;g36393a54e7d_0_183"/>
          <p:cNvSpPr txBox="1"/>
          <p:nvPr/>
        </p:nvSpPr>
        <p:spPr>
          <a:xfrm>
            <a:off x="796325" y="1617525"/>
            <a:ext cx="7916100" cy="3322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Las clases de alto nivel no deben depender de clases de bajo nivel. Ambas deben depender de abstracciones. Las abstracciones no deben depender de detalles. Los detalles deben depender de abstracciones.</a:t>
            </a:r>
            <a:endParaRPr sz="1500">
              <a:solidFill>
                <a:schemeClr val="dk2"/>
              </a:solidFill>
              <a:latin typeface="Montserrat"/>
              <a:ea typeface="Montserrat"/>
              <a:cs typeface="Montserrat"/>
              <a:sym typeface="Montserrat"/>
            </a:endParaRPr>
          </a:p>
          <a:p>
            <a:pPr indent="-323850" lvl="0" marL="457200" marR="0" rtl="0" algn="l">
              <a:lnSpc>
                <a:spcPct val="115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Las clases de </a:t>
            </a:r>
            <a:r>
              <a:rPr b="1" lang="en" sz="1500">
                <a:solidFill>
                  <a:schemeClr val="dk2"/>
                </a:solidFill>
                <a:latin typeface="Montserrat"/>
                <a:ea typeface="Montserrat"/>
                <a:cs typeface="Montserrat"/>
                <a:sym typeface="Montserrat"/>
              </a:rPr>
              <a:t>bajo nivel</a:t>
            </a:r>
            <a:r>
              <a:rPr lang="en" sz="1500">
                <a:solidFill>
                  <a:schemeClr val="dk2"/>
                </a:solidFill>
                <a:latin typeface="Montserrat"/>
                <a:ea typeface="Montserrat"/>
                <a:cs typeface="Montserrat"/>
                <a:sym typeface="Montserrat"/>
              </a:rPr>
              <a:t> implementan operaciones básicas, </a:t>
            </a:r>
            <a:r>
              <a:rPr lang="en" sz="1500">
                <a:solidFill>
                  <a:schemeClr val="dk2"/>
                </a:solidFill>
                <a:latin typeface="Montserrat"/>
                <a:ea typeface="Montserrat"/>
                <a:cs typeface="Montserrat"/>
                <a:sym typeface="Montserrat"/>
              </a:rPr>
              <a:t>cómo</a:t>
            </a:r>
            <a:r>
              <a:rPr lang="en" sz="1500">
                <a:solidFill>
                  <a:schemeClr val="dk2"/>
                </a:solidFill>
                <a:latin typeface="Montserrat"/>
                <a:ea typeface="Montserrat"/>
                <a:cs typeface="Montserrat"/>
                <a:sym typeface="Montserrat"/>
              </a:rPr>
              <a:t> trabajar con un disco, transferir datos por una red, conectar con una base de datos, etc.</a:t>
            </a:r>
            <a:endParaRPr sz="1500">
              <a:solidFill>
                <a:schemeClr val="dk2"/>
              </a:solidFill>
              <a:latin typeface="Montserrat"/>
              <a:ea typeface="Montserrat"/>
              <a:cs typeface="Montserrat"/>
              <a:sym typeface="Montserrat"/>
            </a:endParaRPr>
          </a:p>
          <a:p>
            <a:pPr indent="-323850" lvl="0" marL="457200" marR="0" rtl="0" algn="l">
              <a:lnSpc>
                <a:spcPct val="115000"/>
              </a:lnSpc>
              <a:spcBef>
                <a:spcPts val="100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Las clases de </a:t>
            </a:r>
            <a:r>
              <a:rPr b="1" lang="en" sz="1500">
                <a:solidFill>
                  <a:schemeClr val="dk2"/>
                </a:solidFill>
                <a:latin typeface="Montserrat"/>
                <a:ea typeface="Montserrat"/>
                <a:cs typeface="Montserrat"/>
                <a:sym typeface="Montserrat"/>
              </a:rPr>
              <a:t>alto nivel</a:t>
            </a:r>
            <a:r>
              <a:rPr lang="en" sz="1500">
                <a:solidFill>
                  <a:schemeClr val="dk2"/>
                </a:solidFill>
                <a:latin typeface="Montserrat"/>
                <a:ea typeface="Montserrat"/>
                <a:cs typeface="Montserrat"/>
                <a:sym typeface="Montserrat"/>
              </a:rPr>
              <a:t> contienen la lógica de negocio compleja que ordena a las clases de bajo nivel que hagan algo.</a:t>
            </a:r>
            <a:endParaRPr sz="1500">
              <a:solidFill>
                <a:schemeClr val="dk2"/>
              </a:solidFill>
              <a:latin typeface="Montserrat"/>
              <a:ea typeface="Montserrat"/>
              <a:cs typeface="Montserrat"/>
              <a:sym typeface="Montserrat"/>
            </a:endParaRPr>
          </a:p>
          <a:p>
            <a:pPr indent="-323850" lvl="0" marL="457200" marR="0" rtl="0" algn="l">
              <a:lnSpc>
                <a:spcPct val="115000"/>
              </a:lnSpc>
              <a:spcBef>
                <a:spcPts val="1000"/>
              </a:spcBef>
              <a:spcAft>
                <a:spcPts val="1000"/>
              </a:spcAft>
              <a:buClr>
                <a:schemeClr val="dk2"/>
              </a:buClr>
              <a:buSzPts val="1500"/>
              <a:buFont typeface="Montserrat"/>
              <a:buChar char="●"/>
            </a:pPr>
            <a:r>
              <a:rPr lang="en" sz="1500">
                <a:solidFill>
                  <a:schemeClr val="dk2"/>
                </a:solidFill>
                <a:latin typeface="Montserrat"/>
                <a:ea typeface="Montserrat"/>
                <a:cs typeface="Montserrat"/>
                <a:sym typeface="Montserrat"/>
              </a:rPr>
              <a:t>El objetivo es evitar que las clases de la lógica de negocio tienden a hacerse dependientes de clases primarias de bajo nivel.</a:t>
            </a:r>
            <a:endParaRPr sz="1500">
              <a:solidFill>
                <a:schemeClr val="dk2"/>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9" name="Shape 449"/>
        <p:cNvGrpSpPr/>
        <p:nvPr/>
      </p:nvGrpSpPr>
      <p:grpSpPr>
        <a:xfrm>
          <a:off x="0" y="0"/>
          <a:ext cx="0" cy="0"/>
          <a:chOff x="0" y="0"/>
          <a:chExt cx="0" cy="0"/>
        </a:xfrm>
      </p:grpSpPr>
      <p:cxnSp>
        <p:nvCxnSpPr>
          <p:cNvPr id="450" name="Google Shape;450;g36393a54e7d_0_189"/>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451" name="Google Shape;451;g36393a54e7d_0_189"/>
          <p:cNvSpPr txBox="1"/>
          <p:nvPr/>
        </p:nvSpPr>
        <p:spPr>
          <a:xfrm>
            <a:off x="414750" y="626875"/>
            <a:ext cx="7589400" cy="831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D: Dependency Inversion Principle</a:t>
            </a:r>
            <a:endParaRPr sz="2100">
              <a:solidFill>
                <a:schemeClr val="lt2"/>
              </a:solidFill>
              <a:latin typeface="Montserrat ExtraBold"/>
              <a:ea typeface="Montserrat ExtraBold"/>
              <a:cs typeface="Montserrat ExtraBold"/>
              <a:sym typeface="Montserrat ExtraBold"/>
            </a:endParaRPr>
          </a:p>
          <a:p>
            <a:pPr indent="0" lvl="0" marL="457200" marR="0" rtl="0" algn="l">
              <a:lnSpc>
                <a:spcPct val="100000"/>
              </a:lnSpc>
              <a:spcBef>
                <a:spcPts val="0"/>
              </a:spcBef>
              <a:spcAft>
                <a:spcPts val="0"/>
              </a:spcAft>
              <a:buClr>
                <a:srgbClr val="000000"/>
              </a:buClr>
              <a:buSzPts val="2400"/>
              <a:buFont typeface="Arial"/>
              <a:buNone/>
            </a:pPr>
            <a:r>
              <a:t/>
            </a:r>
            <a:endParaRPr sz="2100">
              <a:solidFill>
                <a:schemeClr val="lt2"/>
              </a:solidFill>
              <a:latin typeface="Montserrat ExtraBold"/>
              <a:ea typeface="Montserrat ExtraBold"/>
              <a:cs typeface="Montserrat ExtraBold"/>
              <a:sym typeface="Montserrat ExtraBold"/>
            </a:endParaRPr>
          </a:p>
        </p:txBody>
      </p:sp>
      <p:sp>
        <p:nvSpPr>
          <p:cNvPr id="452" name="Google Shape;452;g36393a54e7d_0_189"/>
          <p:cNvSpPr txBox="1"/>
          <p:nvPr/>
        </p:nvSpPr>
        <p:spPr>
          <a:xfrm>
            <a:off x="796325" y="1458175"/>
            <a:ext cx="7916100" cy="348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rPr lang="en">
                <a:solidFill>
                  <a:schemeClr val="dk2"/>
                </a:solidFill>
                <a:latin typeface="Montserrat"/>
                <a:ea typeface="Montserrat"/>
                <a:cs typeface="Montserrat"/>
                <a:sym typeface="Montserrat"/>
              </a:rPr>
              <a:t>El principio de inversión de la dependencia sugiere cambiar la dirección de esta dependencia:</a:t>
            </a:r>
            <a:endParaRPr>
              <a:solidFill>
                <a:schemeClr val="dk2"/>
              </a:solidFill>
              <a:latin typeface="Montserrat"/>
              <a:ea typeface="Montserrat"/>
              <a:cs typeface="Montserrat"/>
              <a:sym typeface="Montserrat"/>
            </a:endParaRPr>
          </a:p>
          <a:p>
            <a:pPr indent="-317500" lvl="0" marL="457200" marR="0" rtl="0" algn="l">
              <a:lnSpc>
                <a:spcPct val="115000"/>
              </a:lnSpc>
              <a:spcBef>
                <a:spcPts val="1000"/>
              </a:spcBef>
              <a:spcAft>
                <a:spcPts val="0"/>
              </a:spcAft>
              <a:buClr>
                <a:schemeClr val="dk2"/>
              </a:buClr>
              <a:buSzPts val="1400"/>
              <a:buFont typeface="Montserrat"/>
              <a:buAutoNum type="arabicPeriod"/>
            </a:pPr>
            <a:r>
              <a:rPr lang="en">
                <a:solidFill>
                  <a:schemeClr val="dk2"/>
                </a:solidFill>
                <a:latin typeface="Montserrat"/>
                <a:ea typeface="Montserrat"/>
                <a:cs typeface="Montserrat"/>
                <a:sym typeface="Montserrat"/>
              </a:rPr>
              <a:t>Describir interfaces para operaciones de bajo nivel en las que se basarán las clases de alto nivel. </a:t>
            </a:r>
            <a:endParaRPr>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AutoNum type="arabicPeriod"/>
            </a:pPr>
            <a:r>
              <a:rPr lang="en">
                <a:solidFill>
                  <a:schemeClr val="dk2"/>
                </a:solidFill>
                <a:latin typeface="Montserrat"/>
                <a:ea typeface="Montserrat"/>
                <a:cs typeface="Montserrat"/>
                <a:sym typeface="Montserrat"/>
              </a:rPr>
              <a:t>Ahora puedes hacer las clases de alto nivel dependientes de esas interfaces, en lugar de clases concretas de bajo nivel. Esta dependencia será mucho más débil que la original.</a:t>
            </a:r>
            <a:endParaRPr>
              <a:solidFill>
                <a:schemeClr val="dk2"/>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2"/>
              </a:buClr>
              <a:buSzPts val="1400"/>
              <a:buFont typeface="Montserrat"/>
              <a:buAutoNum type="arabicPeriod"/>
            </a:pPr>
            <a:r>
              <a:rPr lang="en">
                <a:solidFill>
                  <a:schemeClr val="dk2"/>
                </a:solidFill>
                <a:latin typeface="Montserrat"/>
                <a:ea typeface="Montserrat"/>
                <a:cs typeface="Montserrat"/>
                <a:sym typeface="Montserrat"/>
              </a:rPr>
              <a:t>Una vez que las clases de bajo nivel implementan esas interfaces, se vuelven dependientes del nivel de la lógica de negocio, invirtiendo la dirección de la dependencia original.</a:t>
            </a:r>
            <a:endParaRPr>
              <a:solidFill>
                <a:schemeClr val="dk2"/>
              </a:solidFill>
              <a:latin typeface="Montserrat"/>
              <a:ea typeface="Montserrat"/>
              <a:cs typeface="Montserrat"/>
              <a:sym typeface="Montserrat"/>
            </a:endParaRPr>
          </a:p>
          <a:p>
            <a:pPr indent="0" lvl="0" marL="0" marR="0" rtl="0" algn="ctr">
              <a:lnSpc>
                <a:spcPct val="115000"/>
              </a:lnSpc>
              <a:spcBef>
                <a:spcPts val="1000"/>
              </a:spcBef>
              <a:spcAft>
                <a:spcPts val="0"/>
              </a:spcAft>
              <a:buNone/>
            </a:pPr>
            <a:r>
              <a:rPr lang="en">
                <a:solidFill>
                  <a:schemeClr val="dk2"/>
                </a:solidFill>
                <a:latin typeface="Montserrat"/>
                <a:ea typeface="Montserrat"/>
                <a:cs typeface="Montserrat"/>
                <a:sym typeface="Montserrat"/>
              </a:rPr>
              <a:t>El principio de inversión de la dependencia suele ir de la mano del principio de abierto/cerrado: puedes extender clases de bajo nivel para utilizarlas con distintas clases de lógica de negocio sin descomponer clases existentes.</a:t>
            </a:r>
            <a:endParaRPr>
              <a:solidFill>
                <a:schemeClr val="dk2"/>
              </a:solidFill>
              <a:latin typeface="Montserrat"/>
              <a:ea typeface="Montserrat"/>
              <a:cs typeface="Montserrat"/>
              <a:sym typeface="Montserrat"/>
            </a:endParaRPr>
          </a:p>
          <a:p>
            <a:pPr indent="0" lvl="0" marL="457200" marR="0" rtl="0" algn="l">
              <a:lnSpc>
                <a:spcPct val="115000"/>
              </a:lnSpc>
              <a:spcBef>
                <a:spcPts val="1000"/>
              </a:spcBef>
              <a:spcAft>
                <a:spcPts val="0"/>
              </a:spcAft>
              <a:buNone/>
            </a:pPr>
            <a:r>
              <a:t/>
            </a:r>
            <a:endParaRPr sz="1500">
              <a:solidFill>
                <a:schemeClr val="dk2"/>
              </a:solidFill>
              <a:latin typeface="Montserrat"/>
              <a:ea typeface="Montserrat"/>
              <a:cs typeface="Montserrat"/>
              <a:sym typeface="Montserrat"/>
            </a:endParaRPr>
          </a:p>
          <a:p>
            <a:pPr indent="0" lvl="0" marL="0" marR="0" rtl="0" algn="l">
              <a:lnSpc>
                <a:spcPct val="115000"/>
              </a:lnSpc>
              <a:spcBef>
                <a:spcPts val="1000"/>
              </a:spcBef>
              <a:spcAft>
                <a:spcPts val="1000"/>
              </a:spcAft>
              <a:buNone/>
            </a:pPr>
            <a:r>
              <a:t/>
            </a:r>
            <a:endParaRPr sz="1500">
              <a:solidFill>
                <a:schemeClr val="dk2"/>
              </a:solidFill>
              <a:latin typeface="Montserrat"/>
              <a:ea typeface="Montserrat"/>
              <a:cs typeface="Montserrat"/>
              <a:sym typeface="Montserrat"/>
            </a:endParaRPr>
          </a:p>
        </p:txBody>
      </p:sp>
      <p:sp>
        <p:nvSpPr>
          <p:cNvPr id="453" name="Google Shape;453;g36393a54e7d_0_189"/>
          <p:cNvSpPr/>
          <p:nvPr/>
        </p:nvSpPr>
        <p:spPr>
          <a:xfrm>
            <a:off x="1068725" y="4206825"/>
            <a:ext cx="7408800" cy="770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1"/>
          <p:cNvSpPr txBox="1"/>
          <p:nvPr>
            <p:ph type="title"/>
          </p:nvPr>
        </p:nvSpPr>
        <p:spPr>
          <a:xfrm>
            <a:off x="3404450" y="2112325"/>
            <a:ext cx="4475400" cy="67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Encapsula lo que varia</a:t>
            </a:r>
            <a:endParaRPr/>
          </a:p>
        </p:txBody>
      </p:sp>
      <p:sp>
        <p:nvSpPr>
          <p:cNvPr id="183" name="Google Shape;183;p11"/>
          <p:cNvSpPr txBox="1"/>
          <p:nvPr>
            <p:ph idx="1" type="body"/>
          </p:nvPr>
        </p:nvSpPr>
        <p:spPr>
          <a:xfrm>
            <a:off x="5337175" y="1732875"/>
            <a:ext cx="2837400" cy="218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sz="1800"/>
          </a:p>
          <a:p>
            <a:pPr indent="0" lvl="0" marL="0" rtl="0" algn="l">
              <a:lnSpc>
                <a:spcPct val="100000"/>
              </a:lnSpc>
              <a:spcBef>
                <a:spcPts val="1600"/>
              </a:spcBef>
              <a:spcAft>
                <a:spcPts val="1600"/>
              </a:spcAft>
              <a:buSzPts val="1600"/>
              <a:buNone/>
            </a:pPr>
            <a:r>
              <a:t/>
            </a:r>
            <a:endParaRPr/>
          </a:p>
        </p:txBody>
      </p:sp>
      <p:cxnSp>
        <p:nvCxnSpPr>
          <p:cNvPr id="184" name="Google Shape;184;p11"/>
          <p:cNvCxnSpPr/>
          <p:nvPr/>
        </p:nvCxnSpPr>
        <p:spPr>
          <a:xfrm>
            <a:off x="3079700" y="1476902"/>
            <a:ext cx="0" cy="2189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19"/>
              </a:srgbClr>
            </a:outerShdw>
          </a:effectLst>
        </p:spPr>
      </p:cxnSp>
      <p:sp>
        <p:nvSpPr>
          <p:cNvPr id="185" name="Google Shape;185;p11"/>
          <p:cNvSpPr txBox="1"/>
          <p:nvPr/>
        </p:nvSpPr>
        <p:spPr>
          <a:xfrm>
            <a:off x="1196150" y="1586700"/>
            <a:ext cx="1558800" cy="20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chemeClr val="lt2"/>
                </a:solidFill>
                <a:latin typeface="Anybody SemiBold"/>
                <a:ea typeface="Anybody SemiBold"/>
                <a:cs typeface="Anybody SemiBold"/>
                <a:sym typeface="Anybody SemiBold"/>
              </a:rPr>
              <a:t>01</a:t>
            </a:r>
            <a:endParaRPr b="0" i="0" sz="9600" u="none" cap="none" strike="noStrike">
              <a:solidFill>
                <a:schemeClr val="lt2"/>
              </a:solidFill>
              <a:latin typeface="Anybody SemiBold"/>
              <a:ea typeface="Anybody SemiBold"/>
              <a:cs typeface="Anybody SemiBold"/>
              <a:sym typeface="Anybody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7" name="Shape 457"/>
        <p:cNvGrpSpPr/>
        <p:nvPr/>
      </p:nvGrpSpPr>
      <p:grpSpPr>
        <a:xfrm>
          <a:off x="0" y="0"/>
          <a:ext cx="0" cy="0"/>
          <a:chOff x="0" y="0"/>
          <a:chExt cx="0" cy="0"/>
        </a:xfrm>
      </p:grpSpPr>
      <p:cxnSp>
        <p:nvCxnSpPr>
          <p:cNvPr id="458" name="Google Shape;458;g36393a54e7d_0_196"/>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459" name="Google Shape;459;g36393a54e7d_0_196"/>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Ejemplo</a:t>
            </a:r>
            <a:endParaRPr b="0" i="0" sz="1100" u="none" cap="none" strike="noStrike">
              <a:solidFill>
                <a:srgbClr val="000000"/>
              </a:solidFill>
              <a:latin typeface="Arial"/>
              <a:ea typeface="Arial"/>
              <a:cs typeface="Arial"/>
              <a:sym typeface="Arial"/>
            </a:endParaRPr>
          </a:p>
        </p:txBody>
      </p:sp>
      <p:sp>
        <p:nvSpPr>
          <p:cNvPr id="460" name="Google Shape;460;g36393a54e7d_0_196"/>
          <p:cNvSpPr txBox="1"/>
          <p:nvPr/>
        </p:nvSpPr>
        <p:spPr>
          <a:xfrm>
            <a:off x="818050" y="1134775"/>
            <a:ext cx="3621000" cy="37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La clase de alto nivel — que se ocupa de informes presupuestarios — utiliza una clase de base de datos de bajo nivel para leer y almacenar su información.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Esto significa que cualquier cambio en la clase de bajo nivel, como en el caso del lanzamiento de una nueva versión del servidor de la base de datos, puede afectar a la clase de alto nivel, que no tiene por qué conocer los detalles de almacenamiento de datos.</a:t>
            </a:r>
            <a:endParaRPr>
              <a:solidFill>
                <a:schemeClr val="dk2"/>
              </a:solidFill>
              <a:latin typeface="Montserrat"/>
              <a:ea typeface="Montserrat"/>
              <a:cs typeface="Montserrat"/>
              <a:sym typeface="Montserrat"/>
            </a:endParaRPr>
          </a:p>
        </p:txBody>
      </p:sp>
      <p:pic>
        <p:nvPicPr>
          <p:cNvPr id="461" name="Google Shape;461;g36393a54e7d_0_196"/>
          <p:cNvPicPr preferRelativeResize="0"/>
          <p:nvPr/>
        </p:nvPicPr>
        <p:blipFill>
          <a:blip r:embed="rId3">
            <a:alphaModFix/>
          </a:blip>
          <a:stretch>
            <a:fillRect/>
          </a:stretch>
        </p:blipFill>
        <p:spPr>
          <a:xfrm>
            <a:off x="4591450" y="1417150"/>
            <a:ext cx="4400150" cy="254466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5" name="Shape 465"/>
        <p:cNvGrpSpPr/>
        <p:nvPr/>
      </p:nvGrpSpPr>
      <p:grpSpPr>
        <a:xfrm>
          <a:off x="0" y="0"/>
          <a:ext cx="0" cy="0"/>
          <a:chOff x="0" y="0"/>
          <a:chExt cx="0" cy="0"/>
        </a:xfrm>
      </p:grpSpPr>
      <p:cxnSp>
        <p:nvCxnSpPr>
          <p:cNvPr id="466" name="Google Shape;466;g36393a54e7d_0_205"/>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20"/>
              </a:srgbClr>
            </a:outerShdw>
          </a:effectLst>
        </p:spPr>
      </p:cxnSp>
      <p:sp>
        <p:nvSpPr>
          <p:cNvPr id="467" name="Google Shape;467;g36393a54e7d_0_205"/>
          <p:cNvSpPr txBox="1"/>
          <p:nvPr/>
        </p:nvSpPr>
        <p:spPr>
          <a:xfrm>
            <a:off x="414750" y="626875"/>
            <a:ext cx="7589400" cy="50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lang="en" sz="2100">
                <a:solidFill>
                  <a:schemeClr val="lt2"/>
                </a:solidFill>
                <a:latin typeface="Montserrat ExtraBold"/>
                <a:ea typeface="Montserrat ExtraBold"/>
                <a:cs typeface="Montserrat ExtraBold"/>
                <a:sym typeface="Montserrat ExtraBold"/>
              </a:rPr>
              <a:t>Ejemplo</a:t>
            </a:r>
            <a:endParaRPr b="0" i="0" sz="1100" u="none" cap="none" strike="noStrike">
              <a:solidFill>
                <a:srgbClr val="000000"/>
              </a:solidFill>
              <a:latin typeface="Arial"/>
              <a:ea typeface="Arial"/>
              <a:cs typeface="Arial"/>
              <a:sym typeface="Arial"/>
            </a:endParaRPr>
          </a:p>
        </p:txBody>
      </p:sp>
      <p:sp>
        <p:nvSpPr>
          <p:cNvPr id="468" name="Google Shape;468;g36393a54e7d_0_205"/>
          <p:cNvSpPr txBox="1"/>
          <p:nvPr/>
        </p:nvSpPr>
        <p:spPr>
          <a:xfrm>
            <a:off x="818050" y="1236875"/>
            <a:ext cx="3621000" cy="3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Puedes arreglar este problema creando una interfaz de alto</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nivel que describa operaciones de leer/escribir y haciendo que</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la clase de informes utilice esa interfaz en lugar de la clase de bajo nivel.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Después puedes cambiar o extender la clase de bajo nivel original para implementar la nueva interfaz de leer/</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escribir declarada por la lógica de negocio.</a:t>
            </a:r>
            <a:endParaRPr>
              <a:solidFill>
                <a:schemeClr val="dk2"/>
              </a:solidFill>
              <a:latin typeface="Montserrat"/>
              <a:ea typeface="Montserrat"/>
              <a:cs typeface="Montserrat"/>
              <a:sym typeface="Montserrat"/>
            </a:endParaRPr>
          </a:p>
        </p:txBody>
      </p:sp>
      <p:pic>
        <p:nvPicPr>
          <p:cNvPr id="469" name="Google Shape;469;g36393a54e7d_0_205"/>
          <p:cNvPicPr preferRelativeResize="0"/>
          <p:nvPr/>
        </p:nvPicPr>
        <p:blipFill>
          <a:blip r:embed="rId3">
            <a:alphaModFix/>
          </a:blip>
          <a:stretch>
            <a:fillRect/>
          </a:stretch>
        </p:blipFill>
        <p:spPr>
          <a:xfrm>
            <a:off x="4851425" y="958825"/>
            <a:ext cx="3969700" cy="41027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p19"/>
          <p:cNvSpPr txBox="1"/>
          <p:nvPr/>
        </p:nvSpPr>
        <p:spPr>
          <a:xfrm>
            <a:off x="1087300" y="1580400"/>
            <a:ext cx="1934100" cy="1940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Montserrat"/>
              <a:ea typeface="Montserrat"/>
              <a:cs typeface="Montserrat"/>
              <a:sym typeface="Montserrat"/>
            </a:endParaRPr>
          </a:p>
        </p:txBody>
      </p:sp>
      <p:sp>
        <p:nvSpPr>
          <p:cNvPr id="475" name="Google Shape;475;p19"/>
          <p:cNvSpPr txBox="1"/>
          <p:nvPr/>
        </p:nvSpPr>
        <p:spPr>
          <a:xfrm>
            <a:off x="1969325" y="1580400"/>
            <a:ext cx="5320200" cy="22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dk2"/>
                </a:solidFill>
                <a:latin typeface="Montserrat"/>
                <a:ea typeface="Montserrat"/>
                <a:cs typeface="Montserrat"/>
                <a:sym typeface="Montserrat"/>
              </a:rPr>
              <a:t>¡Gracias!</a:t>
            </a:r>
            <a:endParaRPr sz="9600">
              <a:solidFill>
                <a:schemeClr val="dk2"/>
              </a:solidFill>
              <a:latin typeface="Montserrat"/>
              <a:ea typeface="Montserrat"/>
              <a:cs typeface="Montserrat"/>
              <a:sym typeface="Montserrat"/>
            </a:endParaRPr>
          </a:p>
        </p:txBody>
      </p:sp>
      <p:sp>
        <p:nvSpPr>
          <p:cNvPr id="476" name="Google Shape;476;p19"/>
          <p:cNvSpPr txBox="1"/>
          <p:nvPr/>
        </p:nvSpPr>
        <p:spPr>
          <a:xfrm>
            <a:off x="0" y="47586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Tec. Lucrecia Bazán</a:t>
            </a:r>
            <a:endParaRPr sz="1300">
              <a:solidFill>
                <a:schemeClr val="dk2"/>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cxnSp>
        <p:nvCxnSpPr>
          <p:cNvPr id="190" name="Google Shape;190;p8"/>
          <p:cNvCxnSpPr/>
          <p:nvPr/>
        </p:nvCxnSpPr>
        <p:spPr>
          <a:xfrm>
            <a:off x="970700" y="10883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19"/>
              </a:srgbClr>
            </a:outerShdw>
          </a:effectLst>
        </p:spPr>
      </p:cxnSp>
      <p:sp>
        <p:nvSpPr>
          <p:cNvPr id="191" name="Google Shape;191;p8"/>
          <p:cNvSpPr txBox="1"/>
          <p:nvPr/>
        </p:nvSpPr>
        <p:spPr>
          <a:xfrm>
            <a:off x="442600" y="534250"/>
            <a:ext cx="4939200" cy="554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400"/>
              <a:buFont typeface="Arial"/>
              <a:buNone/>
            </a:pPr>
            <a:r>
              <a:rPr b="0" i="0" lang="en" sz="2400" u="none" cap="none" strike="noStrike">
                <a:solidFill>
                  <a:schemeClr val="lt2"/>
                </a:solidFill>
                <a:latin typeface="Montserrat ExtraBold"/>
                <a:ea typeface="Montserrat ExtraBold"/>
                <a:cs typeface="Montserrat ExtraBold"/>
                <a:sym typeface="Montserrat ExtraBold"/>
              </a:rPr>
              <a:t>Encapsula lo que varia</a:t>
            </a:r>
            <a:endParaRPr b="0" i="0" sz="1400" u="none" cap="none" strike="noStrike">
              <a:solidFill>
                <a:srgbClr val="000000"/>
              </a:solidFill>
              <a:latin typeface="Arial"/>
              <a:ea typeface="Arial"/>
              <a:cs typeface="Arial"/>
              <a:sym typeface="Arial"/>
            </a:endParaRPr>
          </a:p>
        </p:txBody>
      </p:sp>
      <p:sp>
        <p:nvSpPr>
          <p:cNvPr id="192" name="Google Shape;192;p8"/>
          <p:cNvSpPr txBox="1"/>
          <p:nvPr/>
        </p:nvSpPr>
        <p:spPr>
          <a:xfrm>
            <a:off x="796325" y="1740600"/>
            <a:ext cx="7916100" cy="3199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1000"/>
              </a:spcBef>
              <a:spcAft>
                <a:spcPts val="0"/>
              </a:spcAft>
              <a:buClr>
                <a:schemeClr val="dk2"/>
              </a:buClr>
              <a:buSzPts val="1800"/>
              <a:buFont typeface="Montserrat"/>
              <a:buChar char="●"/>
            </a:pPr>
            <a:r>
              <a:rPr b="0" i="0" lang="en" sz="1800" u="none" cap="none" strike="noStrike">
                <a:solidFill>
                  <a:schemeClr val="dk2"/>
                </a:solidFill>
                <a:latin typeface="Montserrat"/>
                <a:ea typeface="Montserrat"/>
                <a:cs typeface="Montserrat"/>
                <a:sym typeface="Montserrat"/>
              </a:rPr>
              <a:t>El objetivo principal de este principio es minimizar el efecto provocado por los cambios.</a:t>
            </a:r>
            <a:endParaRPr b="0" i="0" sz="1800" u="none" cap="none" strike="noStrike">
              <a:solidFill>
                <a:schemeClr val="dk2"/>
              </a:solidFill>
              <a:latin typeface="Montserrat"/>
              <a:ea typeface="Montserrat"/>
              <a:cs typeface="Montserrat"/>
              <a:sym typeface="Montserrat"/>
            </a:endParaRPr>
          </a:p>
          <a:p>
            <a:pPr indent="0" lvl="0" marL="457200" marR="0" rtl="0" algn="l">
              <a:lnSpc>
                <a:spcPct val="100000"/>
              </a:lnSpc>
              <a:spcBef>
                <a:spcPts val="100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dk2"/>
              </a:buClr>
              <a:buSzPts val="1800"/>
              <a:buFont typeface="Montserrat"/>
              <a:buChar char="●"/>
            </a:pPr>
            <a:r>
              <a:rPr b="0" i="0" lang="en" sz="1800" u="none" cap="none" strike="noStrike">
                <a:solidFill>
                  <a:schemeClr val="dk2"/>
                </a:solidFill>
                <a:latin typeface="Montserrat"/>
                <a:ea typeface="Montserrat"/>
                <a:cs typeface="Montserrat"/>
                <a:sym typeface="Montserrat"/>
              </a:rPr>
              <a:t>Se debe identificar los aspectos de la aplicación que varían y separarlos de los que se mantienen inalterables.</a:t>
            </a:r>
            <a:endParaRPr b="0" i="0" sz="1800" u="none" cap="none" strike="noStrike">
              <a:solidFill>
                <a:schemeClr val="dk2"/>
              </a:solidFill>
              <a:latin typeface="Montserrat"/>
              <a:ea typeface="Montserrat"/>
              <a:cs typeface="Montserrat"/>
              <a:sym typeface="Montserrat"/>
            </a:endParaRPr>
          </a:p>
          <a:p>
            <a:pPr indent="0" lvl="0" marL="457200" marR="0" rtl="0" algn="l">
              <a:lnSpc>
                <a:spcPct val="100000"/>
              </a:lnSpc>
              <a:spcBef>
                <a:spcPts val="100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a:p>
            <a:pPr indent="-342900" lvl="0" marL="457200" marR="0" rtl="0" algn="l">
              <a:lnSpc>
                <a:spcPct val="100000"/>
              </a:lnSpc>
              <a:spcBef>
                <a:spcPts val="1000"/>
              </a:spcBef>
              <a:spcAft>
                <a:spcPts val="0"/>
              </a:spcAft>
              <a:buClr>
                <a:schemeClr val="dk2"/>
              </a:buClr>
              <a:buSzPts val="1800"/>
              <a:buFont typeface="Montserrat"/>
              <a:buChar char="●"/>
            </a:pPr>
            <a:r>
              <a:rPr b="0" i="0" lang="en" sz="1800" u="none" cap="none" strike="noStrike">
                <a:solidFill>
                  <a:schemeClr val="dk2"/>
                </a:solidFill>
                <a:latin typeface="Montserrat"/>
                <a:ea typeface="Montserrat"/>
                <a:cs typeface="Montserrat"/>
                <a:sym typeface="Montserrat"/>
              </a:rPr>
              <a:t>Podemos encapsular a nivel del método, o a nivel de la clase.</a:t>
            </a:r>
            <a:endParaRPr b="0" i="0" sz="18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6248affa46_0_5"/>
          <p:cNvSpPr txBox="1"/>
          <p:nvPr>
            <p:ph type="title"/>
          </p:nvPr>
        </p:nvSpPr>
        <p:spPr>
          <a:xfrm>
            <a:off x="920175" y="336300"/>
            <a:ext cx="7838400" cy="105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1.1. Encapsulación a nivel del método</a:t>
            </a:r>
            <a:endParaRPr/>
          </a:p>
        </p:txBody>
      </p:sp>
      <p:cxnSp>
        <p:nvCxnSpPr>
          <p:cNvPr id="198" name="Google Shape;198;g36248affa46_0_5"/>
          <p:cNvCxnSpPr/>
          <p:nvPr/>
        </p:nvCxnSpPr>
        <p:spPr>
          <a:xfrm>
            <a:off x="1007700" y="8614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19"/>
              </a:srgbClr>
            </a:outerShdw>
          </a:effectLst>
        </p:spPr>
      </p:cxnSp>
      <p:sp>
        <p:nvSpPr>
          <p:cNvPr id="199" name="Google Shape;199;g36248affa46_0_5"/>
          <p:cNvSpPr txBox="1"/>
          <p:nvPr/>
        </p:nvSpPr>
        <p:spPr>
          <a:xfrm>
            <a:off x="999775" y="1000800"/>
            <a:ext cx="7838400" cy="6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Ejemplo: estamos creando un sitio web de comercio electrónico. En alguna parte de tu código, hay un método </a:t>
            </a:r>
            <a:r>
              <a:rPr b="0" i="1" lang="en" sz="1500" u="none" cap="none" strike="noStrike">
                <a:solidFill>
                  <a:schemeClr val="dk2"/>
                </a:solidFill>
                <a:highlight>
                  <a:srgbClr val="666666"/>
                </a:highlight>
                <a:latin typeface="Montserrat"/>
                <a:ea typeface="Montserrat"/>
                <a:cs typeface="Montserrat"/>
                <a:sym typeface="Montserrat"/>
              </a:rPr>
              <a:t>obtenerTotalDePedido()</a:t>
            </a:r>
            <a:r>
              <a:rPr b="0" i="0" lang="en" sz="1500" u="none" cap="none" strike="noStrike">
                <a:solidFill>
                  <a:schemeClr val="dk2"/>
                </a:solidFill>
                <a:highlight>
                  <a:srgbClr val="666666"/>
                </a:highlight>
                <a:latin typeface="Montserrat"/>
                <a:ea typeface="Montserrat"/>
                <a:cs typeface="Montserrat"/>
                <a:sym typeface="Montserrat"/>
              </a:rPr>
              <a:t>. </a:t>
            </a:r>
            <a:endParaRPr b="0" i="0" sz="1500" u="none" cap="none" strike="noStrike">
              <a:solidFill>
                <a:schemeClr val="dk2"/>
              </a:solidFill>
              <a:highlight>
                <a:srgbClr val="666666"/>
              </a:highlight>
              <a:latin typeface="Montserrat"/>
              <a:ea typeface="Montserrat"/>
              <a:cs typeface="Montserrat"/>
              <a:sym typeface="Montserrat"/>
            </a:endParaRPr>
          </a:p>
        </p:txBody>
      </p:sp>
      <p:sp>
        <p:nvSpPr>
          <p:cNvPr id="200" name="Google Shape;200;g36248affa46_0_5"/>
          <p:cNvSpPr txBox="1"/>
          <p:nvPr/>
        </p:nvSpPr>
        <p:spPr>
          <a:xfrm>
            <a:off x="666850" y="4607350"/>
            <a:ext cx="8091600" cy="31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highlight>
                  <a:schemeClr val="dk1"/>
                </a:highlight>
                <a:latin typeface="Montserrat"/>
                <a:ea typeface="Montserrat"/>
                <a:cs typeface="Montserrat"/>
                <a:sym typeface="Montserrat"/>
              </a:rPr>
              <a:t>Antes: el código de cálculo del impuesto está mezclado con el resto del código del método.</a:t>
            </a:r>
            <a:endParaRPr b="0" i="0" sz="1300" u="none" cap="none" strike="noStrike">
              <a:solidFill>
                <a:schemeClr val="dk2"/>
              </a:solidFill>
              <a:highlight>
                <a:schemeClr val="dk1"/>
              </a:highlight>
              <a:latin typeface="Montserrat"/>
              <a:ea typeface="Montserrat"/>
              <a:cs typeface="Montserrat"/>
              <a:sym typeface="Montserrat"/>
            </a:endParaRPr>
          </a:p>
        </p:txBody>
      </p:sp>
      <p:pic>
        <p:nvPicPr>
          <p:cNvPr id="201" name="Google Shape;201;g36248affa46_0_5"/>
          <p:cNvPicPr preferRelativeResize="0"/>
          <p:nvPr/>
        </p:nvPicPr>
        <p:blipFill rotWithShape="1">
          <a:blip r:embed="rId3">
            <a:alphaModFix/>
          </a:blip>
          <a:srcRect b="0" l="0" r="0" t="0"/>
          <a:stretch/>
        </p:blipFill>
        <p:spPr>
          <a:xfrm>
            <a:off x="1807700" y="1666500"/>
            <a:ext cx="5668196" cy="292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3"/>
          <p:cNvSpPr txBox="1"/>
          <p:nvPr>
            <p:ph type="title"/>
          </p:nvPr>
        </p:nvSpPr>
        <p:spPr>
          <a:xfrm>
            <a:off x="426400" y="390450"/>
            <a:ext cx="7203900" cy="57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1.1. Encapsulación a nivel del método</a:t>
            </a:r>
            <a:endParaRPr/>
          </a:p>
        </p:txBody>
      </p:sp>
      <p:cxnSp>
        <p:nvCxnSpPr>
          <p:cNvPr id="207" name="Google Shape;207;p13"/>
          <p:cNvCxnSpPr/>
          <p:nvPr/>
        </p:nvCxnSpPr>
        <p:spPr>
          <a:xfrm>
            <a:off x="518000" y="9076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19"/>
              </a:srgbClr>
            </a:outerShdw>
          </a:effectLst>
        </p:spPr>
      </p:cxnSp>
      <p:sp>
        <p:nvSpPr>
          <p:cNvPr id="208" name="Google Shape;208;p13"/>
          <p:cNvSpPr txBox="1"/>
          <p:nvPr>
            <p:ph idx="4294967295" type="body"/>
          </p:nvPr>
        </p:nvSpPr>
        <p:spPr>
          <a:xfrm>
            <a:off x="2493750" y="4065250"/>
            <a:ext cx="4156500" cy="57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800"/>
              <a:buNone/>
            </a:pPr>
            <a:r>
              <a:rPr lang="en" sz="1200">
                <a:solidFill>
                  <a:schemeClr val="lt1"/>
                </a:solidFill>
              </a:rPr>
              <a:t> </a:t>
            </a:r>
            <a:endParaRPr sz="1200">
              <a:solidFill>
                <a:schemeClr val="lt1"/>
              </a:solidFill>
            </a:endParaRPr>
          </a:p>
        </p:txBody>
      </p:sp>
      <p:sp>
        <p:nvSpPr>
          <p:cNvPr id="209" name="Google Shape;209;p13"/>
          <p:cNvSpPr txBox="1"/>
          <p:nvPr/>
        </p:nvSpPr>
        <p:spPr>
          <a:xfrm>
            <a:off x="426400" y="964050"/>
            <a:ext cx="5224800" cy="310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Podemos extraer la lógica del cálculo del impuesto a un método separado, escondiéndolo del método original.</a:t>
            </a:r>
            <a:r>
              <a:rPr b="0" i="0" lang="en" sz="1800" u="none" cap="none" strike="noStrike">
                <a:solidFill>
                  <a:schemeClr val="dk2"/>
                </a:solidFill>
                <a:latin typeface="Montserrat"/>
                <a:ea typeface="Montserrat"/>
                <a:cs typeface="Montserrat"/>
                <a:sym typeface="Montserrat"/>
              </a:rPr>
              <a:t> </a:t>
            </a:r>
            <a:endParaRPr b="0" i="0" sz="1800" u="none" cap="none" strike="noStrike">
              <a:solidFill>
                <a:schemeClr val="dk2"/>
              </a:solidFill>
              <a:latin typeface="Montserrat"/>
              <a:ea typeface="Montserrat"/>
              <a:cs typeface="Montserrat"/>
              <a:sym typeface="Montserrat"/>
            </a:endParaRPr>
          </a:p>
        </p:txBody>
      </p:sp>
      <p:pic>
        <p:nvPicPr>
          <p:cNvPr id="210" name="Google Shape;210;p13"/>
          <p:cNvPicPr preferRelativeResize="0"/>
          <p:nvPr/>
        </p:nvPicPr>
        <p:blipFill rotWithShape="1">
          <a:blip r:embed="rId3">
            <a:alphaModFix/>
          </a:blip>
          <a:srcRect b="0" l="0" r="0" t="0"/>
          <a:stretch/>
        </p:blipFill>
        <p:spPr>
          <a:xfrm>
            <a:off x="2382000" y="1588075"/>
            <a:ext cx="4156500" cy="34952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638bb93546_0_13"/>
          <p:cNvSpPr txBox="1"/>
          <p:nvPr>
            <p:ph type="title"/>
          </p:nvPr>
        </p:nvSpPr>
        <p:spPr>
          <a:xfrm>
            <a:off x="920175" y="336300"/>
            <a:ext cx="7838400" cy="105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1.2. Encapsulación a nivel de la clase</a:t>
            </a:r>
            <a:endParaRPr/>
          </a:p>
        </p:txBody>
      </p:sp>
      <p:cxnSp>
        <p:nvCxnSpPr>
          <p:cNvPr id="216" name="Google Shape;216;g3638bb93546_0_13"/>
          <p:cNvCxnSpPr/>
          <p:nvPr/>
        </p:nvCxnSpPr>
        <p:spPr>
          <a:xfrm>
            <a:off x="1007700" y="8614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19"/>
              </a:srgbClr>
            </a:outerShdw>
          </a:effectLst>
        </p:spPr>
      </p:cxnSp>
      <p:sp>
        <p:nvSpPr>
          <p:cNvPr id="217" name="Google Shape;217;g3638bb93546_0_13"/>
          <p:cNvSpPr txBox="1"/>
          <p:nvPr/>
        </p:nvSpPr>
        <p:spPr>
          <a:xfrm>
            <a:off x="999775" y="1000800"/>
            <a:ext cx="7838400" cy="125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Montserrat"/>
                <a:ea typeface="Montserrat"/>
                <a:cs typeface="Montserrat"/>
                <a:sym typeface="Montserrat"/>
              </a:rPr>
              <a:t>Con el tiempo podemos agregar más y más responsabilidades a un método que hacía algo sencillo. Estos comportamientos acaban nublando la responsabilidad principal de la clase. Si se extrae todo a una nueva clase se puede conseguir mayor claridad y sencillez.</a:t>
            </a:r>
            <a:endParaRPr b="0" i="0" sz="1500" u="none" cap="none" strike="noStrike">
              <a:solidFill>
                <a:schemeClr val="dk2"/>
              </a:solidFill>
              <a:latin typeface="Montserrat"/>
              <a:ea typeface="Montserrat"/>
              <a:cs typeface="Montserrat"/>
              <a:sym typeface="Montserrat"/>
            </a:endParaRPr>
          </a:p>
        </p:txBody>
      </p:sp>
      <p:pic>
        <p:nvPicPr>
          <p:cNvPr id="218" name="Google Shape;218;g3638bb93546_0_13"/>
          <p:cNvPicPr preferRelativeResize="0"/>
          <p:nvPr/>
        </p:nvPicPr>
        <p:blipFill rotWithShape="1">
          <a:blip r:embed="rId3">
            <a:alphaModFix/>
          </a:blip>
          <a:srcRect b="0" l="0" r="0" t="0"/>
          <a:stretch/>
        </p:blipFill>
        <p:spPr>
          <a:xfrm>
            <a:off x="2948501" y="2087125"/>
            <a:ext cx="3655300" cy="2840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3638bb93546_0_22"/>
          <p:cNvSpPr txBox="1"/>
          <p:nvPr>
            <p:ph type="title"/>
          </p:nvPr>
        </p:nvSpPr>
        <p:spPr>
          <a:xfrm>
            <a:off x="426400" y="390450"/>
            <a:ext cx="7203900" cy="57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1.</a:t>
            </a:r>
            <a:r>
              <a:rPr lang="en">
                <a:solidFill>
                  <a:schemeClr val="lt2"/>
                </a:solidFill>
              </a:rPr>
              <a:t>2. Encapsulación a nivel de la clase</a:t>
            </a:r>
            <a:endParaRPr/>
          </a:p>
        </p:txBody>
      </p:sp>
      <p:cxnSp>
        <p:nvCxnSpPr>
          <p:cNvPr id="224" name="Google Shape;224;g3638bb93546_0_22"/>
          <p:cNvCxnSpPr/>
          <p:nvPr/>
        </p:nvCxnSpPr>
        <p:spPr>
          <a:xfrm>
            <a:off x="518000" y="9076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019"/>
              </a:srgbClr>
            </a:outerShdw>
          </a:effectLst>
        </p:spPr>
      </p:cxnSp>
      <p:sp>
        <p:nvSpPr>
          <p:cNvPr id="225" name="Google Shape;225;g3638bb93546_0_22"/>
          <p:cNvSpPr txBox="1"/>
          <p:nvPr>
            <p:ph idx="4294967295" type="body"/>
          </p:nvPr>
        </p:nvSpPr>
        <p:spPr>
          <a:xfrm>
            <a:off x="2493750" y="4065250"/>
            <a:ext cx="4156500" cy="57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800"/>
              <a:buNone/>
            </a:pPr>
            <a:r>
              <a:rPr lang="en" sz="1200">
                <a:solidFill>
                  <a:schemeClr val="lt1"/>
                </a:solidFill>
              </a:rPr>
              <a:t> </a:t>
            </a:r>
            <a:endParaRPr sz="1200">
              <a:solidFill>
                <a:schemeClr val="lt1"/>
              </a:solidFill>
            </a:endParaRPr>
          </a:p>
        </p:txBody>
      </p:sp>
      <p:sp>
        <p:nvSpPr>
          <p:cNvPr id="226" name="Google Shape;226;g3638bb93546_0_22"/>
          <p:cNvSpPr txBox="1"/>
          <p:nvPr/>
        </p:nvSpPr>
        <p:spPr>
          <a:xfrm>
            <a:off x="426400" y="964050"/>
            <a:ext cx="5224800" cy="310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Montserrat"/>
              <a:ea typeface="Montserrat"/>
              <a:cs typeface="Montserrat"/>
              <a:sym typeface="Montserrat"/>
            </a:endParaRPr>
          </a:p>
        </p:txBody>
      </p:sp>
      <p:pic>
        <p:nvPicPr>
          <p:cNvPr id="227" name="Google Shape;227;g3638bb93546_0_22"/>
          <p:cNvPicPr preferRelativeResize="0"/>
          <p:nvPr/>
        </p:nvPicPr>
        <p:blipFill rotWithShape="1">
          <a:blip r:embed="rId3">
            <a:alphaModFix/>
          </a:blip>
          <a:srcRect b="0" l="0" r="0" t="0"/>
          <a:stretch/>
        </p:blipFill>
        <p:spPr>
          <a:xfrm>
            <a:off x="2169300" y="1026225"/>
            <a:ext cx="4721175" cy="3975724"/>
          </a:xfrm>
          <a:prstGeom prst="rect">
            <a:avLst/>
          </a:prstGeom>
          <a:noFill/>
          <a:ln>
            <a:noFill/>
          </a:ln>
        </p:spPr>
      </p:pic>
      <p:pic>
        <p:nvPicPr>
          <p:cNvPr id="228" name="Google Shape;228;g3638bb93546_0_22"/>
          <p:cNvPicPr preferRelativeResize="0"/>
          <p:nvPr/>
        </p:nvPicPr>
        <p:blipFill rotWithShape="1">
          <a:blip r:embed="rId4">
            <a:alphaModFix/>
          </a:blip>
          <a:srcRect b="0" l="0" r="0" t="0"/>
          <a:stretch/>
        </p:blipFill>
        <p:spPr>
          <a:xfrm>
            <a:off x="2257125" y="3274100"/>
            <a:ext cx="4545524" cy="120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